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handoutMasterIdLst>
    <p:handoutMasterId r:id="rId19"/>
  </p:handout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54" autoAdjust="0"/>
  </p:normalViewPr>
  <p:slideViewPr>
    <p:cSldViewPr>
      <p:cViewPr>
        <p:scale>
          <a:sx n="100" d="100"/>
          <a:sy n="100" d="100"/>
        </p:scale>
        <p:origin x="138" y="3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7" d="100"/>
          <a:sy n="87" d="100"/>
        </p:scale>
        <p:origin x="-1818" y="-8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E56AA99-8405-421D-9FBD-7FB25F403135}" type="datetimeFigureOut">
              <a:rPr lang="en-US" smtClean="0"/>
              <a:pPr/>
              <a:t>7/13/2015</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368B224-57F5-47C5-B698-FF3C842597B1}" type="slidenum">
              <a:rPr lang="en-US" smtClean="0"/>
              <a:pPr/>
              <a:t>‹#›</a:t>
            </a:fld>
            <a:endParaRPr lang="en-US" dirty="0"/>
          </a:p>
        </p:txBody>
      </p:sp>
      <p:graphicFrame>
        <p:nvGraphicFramePr>
          <p:cNvPr id="6" name="Table 5"/>
          <p:cNvGraphicFramePr>
            <a:graphicFrameLocks noGrp="1"/>
          </p:cNvGraphicFramePr>
          <p:nvPr/>
        </p:nvGraphicFramePr>
        <p:xfrm>
          <a:off x="685800" y="1023257"/>
          <a:ext cx="2514600" cy="1959429"/>
        </p:xfrm>
        <a:graphic>
          <a:graphicData uri="http://schemas.openxmlformats.org/drawingml/2006/table">
            <a:tbl>
              <a:tblPr/>
              <a:tblGrid>
                <a:gridCol w="2514600"/>
              </a:tblGrid>
              <a:tr h="1959429">
                <a:tc>
                  <a:txBody>
                    <a:bodyPr/>
                    <a:lstStyle/>
                    <a:p>
                      <a:endParaRPr 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5FCB571-82F0-4DCE-950A-54267EEB17CD}" type="datetimeFigureOut">
              <a:rPr lang="en-US" smtClean="0"/>
              <a:pPr/>
              <a:t>7/13/2015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216DFE7-2E77-4119-B1F7-6F91306FE546}"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FCB571-82F0-4DCE-950A-54267EEB17CD}" type="datetimeFigureOut">
              <a:rPr lang="en-US" smtClean="0"/>
              <a:pPr/>
              <a:t>7/13/2015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16DFE7-2E77-4119-B1F7-6F91306FE54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DESCRIPTION OF LOCAL SPIRITUAL ASSISTANT</a:t>
            </a:r>
          </a:p>
        </p:txBody>
      </p:sp>
      <p:sp>
        <p:nvSpPr>
          <p:cNvPr id="3" name="Subtitle 2"/>
          <p:cNvSpPr>
            <a:spLocks noGrp="1"/>
          </p:cNvSpPr>
          <p:nvPr>
            <p:ph type="subTitle" idx="1"/>
          </p:nvPr>
        </p:nvSpPr>
        <p:spPr/>
        <p:txBody>
          <a:bodyPr/>
          <a:lstStyle/>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dirty="0" smtClean="0"/>
              <a:t>THE SPIRITUAL ASSISTANT.</a:t>
            </a:r>
          </a:p>
          <a:p>
            <a:pPr>
              <a:buNone/>
            </a:pPr>
            <a:r>
              <a:rPr lang="en-US" dirty="0" smtClean="0"/>
              <a:t>  Is the connection between the SFO and the first 1</a:t>
            </a:r>
            <a:r>
              <a:rPr lang="en-US" baseline="30000" dirty="0" smtClean="0"/>
              <a:t>st</a:t>
            </a:r>
            <a:r>
              <a:rPr lang="en-US" dirty="0" smtClean="0"/>
              <a:t>.  Order and TOR . The SA. Has responsibilities.</a:t>
            </a:r>
          </a:p>
          <a:p>
            <a:pPr>
              <a:buNone/>
            </a:pPr>
            <a:r>
              <a:rPr lang="en-US" dirty="0" smtClean="0"/>
              <a:t>  Here is a list of same of the  basics of a local spiritual assistant.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p:txBody>
          <a:bodyPr/>
          <a:lstStyle/>
          <a:p>
            <a:pPr>
              <a:buNone/>
            </a:pPr>
            <a:r>
              <a:rPr lang="en-US" dirty="0" smtClean="0"/>
              <a:t>Must have  knowledge about Franciscan spirituality  and the secular Franciscan  way of life, if not, this would make it  difficult to serve as a SA to a secular Franciscan fraternity  </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dirty="0" smtClean="0"/>
              <a:t> </a:t>
            </a:r>
            <a:r>
              <a:rPr lang="en-US" dirty="0" smtClean="0"/>
              <a:t>  The spiritual assistant                             Need </a:t>
            </a:r>
            <a:r>
              <a:rPr lang="en-US" dirty="0" smtClean="0"/>
              <a:t>skills in communicating  Franciscan spirituality to the fraternity members and serving the fraternity council.  Without this  it is difficult to see how a SA could give  assistance to  the fraternity.</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pPr>
              <a:buNone/>
            </a:pPr>
            <a:r>
              <a:rPr lang="en-US" dirty="0" smtClean="0"/>
              <a:t>   </a:t>
            </a:r>
            <a:r>
              <a:rPr lang="en-US" dirty="0" smtClean="0"/>
              <a:t>The spiritual assistant                        </a:t>
            </a:r>
            <a:r>
              <a:rPr lang="en-US" dirty="0" smtClean="0"/>
              <a:t>Needs </a:t>
            </a:r>
            <a:r>
              <a:rPr lang="en-US" dirty="0" smtClean="0"/>
              <a:t>the time and ability to cooperate in the initial and continuing formation of the secular Franciscans,  it required presence and the monthly gatherings where ongoing formation take place. It is not required to do all the work SA keeps in touch with the members and open the doors to creative ways to fulfill the need for initial and ongoing formation.</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dirty="0" smtClean="0"/>
              <a:t>   The spiritual assistant                        Assists </a:t>
            </a:r>
            <a:r>
              <a:rPr lang="en-US" dirty="0" smtClean="0"/>
              <a:t>the secular Franciscans  in living the </a:t>
            </a:r>
            <a:r>
              <a:rPr lang="en-US" dirty="0" smtClean="0"/>
              <a:t>SF </a:t>
            </a:r>
            <a:r>
              <a:rPr lang="en-US" dirty="0" smtClean="0"/>
              <a:t>Rule  SA needs to be prayerful  person, </a:t>
            </a:r>
            <a:r>
              <a:rPr lang="en-US" dirty="0" smtClean="0"/>
              <a:t> </a:t>
            </a:r>
            <a:r>
              <a:rPr lang="en-US" dirty="0" smtClean="0"/>
              <a:t>needs a sense of social issues so that gospel is proclaimed  by word  and action in our world </a:t>
            </a:r>
            <a:r>
              <a:rPr lang="en-US" dirty="0" smtClean="0"/>
              <a:t>and the church </a:t>
            </a:r>
            <a:r>
              <a:rPr lang="en-US" dirty="0" smtClean="0"/>
              <a:t>as the SFO Rule requires.</a:t>
            </a:r>
          </a:p>
          <a:p>
            <a:pPr>
              <a:buNone/>
            </a:pPr>
            <a:r>
              <a:rPr lang="en-US" dirty="0" smtClean="0"/>
              <a:t> ( OFS Rule #14,15,16,17,18,19,)</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dirty="0" smtClean="0"/>
              <a:t> </a:t>
            </a:r>
            <a:r>
              <a:rPr lang="en-US" dirty="0" smtClean="0"/>
              <a:t>  The spiritual assistant Participate </a:t>
            </a:r>
            <a:r>
              <a:rPr lang="en-US" dirty="0" smtClean="0"/>
              <a:t>actively in council meeting and vote on issues that requires presence  at the regular meetings of the fraternity council.</a:t>
            </a:r>
          </a:p>
          <a:p>
            <a:pPr>
              <a:buNone/>
            </a:pPr>
            <a:r>
              <a:rPr lang="en-US" dirty="0" smtClean="0"/>
              <a:t>The  SA does no have a vote in economic matters or in elections.  </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pPr>
              <a:buNone/>
            </a:pPr>
            <a:r>
              <a:rPr lang="en-US" dirty="0" smtClean="0"/>
              <a:t> </a:t>
            </a:r>
            <a:r>
              <a:rPr lang="en-US" dirty="0" smtClean="0"/>
              <a:t>  The spiritual assistant needs </a:t>
            </a:r>
            <a:r>
              <a:rPr lang="en-US" dirty="0" smtClean="0"/>
              <a:t>to understand how the SFO Fraternity  fits into the </a:t>
            </a:r>
            <a:r>
              <a:rPr lang="en-US" dirty="0"/>
              <a:t>F</a:t>
            </a:r>
            <a:r>
              <a:rPr lang="en-US" dirty="0" smtClean="0"/>
              <a:t>ranciscan family The people of God, called </a:t>
            </a:r>
            <a:r>
              <a:rPr lang="en-US" dirty="0" smtClean="0"/>
              <a:t>Church and </a:t>
            </a:r>
            <a:r>
              <a:rPr lang="en-US" dirty="0" smtClean="0"/>
              <a:t>how it serves the world.  </a:t>
            </a:r>
          </a:p>
          <a:p>
            <a:pPr>
              <a:buNone/>
            </a:pPr>
            <a:r>
              <a:rPr lang="en-US" dirty="0" smtClean="0"/>
              <a:t>  The </a:t>
            </a:r>
            <a:r>
              <a:rPr lang="en-US" dirty="0" smtClean="0"/>
              <a:t>SA need to realize that, </a:t>
            </a:r>
            <a:r>
              <a:rPr lang="en-US" dirty="0" smtClean="0"/>
              <a:t>they  </a:t>
            </a:r>
            <a:r>
              <a:rPr lang="en-US" dirty="0" smtClean="0"/>
              <a:t>serve the first order and the TOR in maintaining a</a:t>
            </a:r>
          </a:p>
          <a:p>
            <a:pPr>
              <a:buNone/>
            </a:pPr>
            <a:r>
              <a:rPr lang="en-US" dirty="0" smtClean="0"/>
              <a:t> </a:t>
            </a:r>
            <a:r>
              <a:rPr lang="en-US" dirty="0" smtClean="0"/>
              <a:t>  life </a:t>
            </a:r>
            <a:r>
              <a:rPr lang="en-US" dirty="0" smtClean="0"/>
              <a:t>giving union, amount the </a:t>
            </a:r>
            <a:r>
              <a:rPr lang="en-US" dirty="0"/>
              <a:t>F</a:t>
            </a:r>
            <a:r>
              <a:rPr lang="en-US" dirty="0" smtClean="0"/>
              <a:t>ranciscans family </a:t>
            </a:r>
            <a:r>
              <a:rPr lang="en-US" dirty="0" smtClean="0"/>
              <a:t>members.</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a:buNone/>
            </a:pPr>
            <a:r>
              <a:rPr lang="en-US" dirty="0" smtClean="0"/>
              <a:t> </a:t>
            </a:r>
            <a:r>
              <a:rPr lang="en-US" dirty="0" smtClean="0"/>
              <a:t>  The spiritual assistant is </a:t>
            </a:r>
            <a:r>
              <a:rPr lang="en-US" dirty="0" smtClean="0"/>
              <a:t>responsible for the animation of </a:t>
            </a:r>
            <a:r>
              <a:rPr lang="en-US" dirty="0" smtClean="0"/>
              <a:t>liturgical </a:t>
            </a:r>
            <a:r>
              <a:rPr lang="en-US" dirty="0" smtClean="0"/>
              <a:t>celebration, spiritual reflections at council meeting and Fraternity gatherings.  This required a good sense of working with seculars and is not necessary </a:t>
            </a:r>
            <a:r>
              <a:rPr lang="en-US" dirty="0" smtClean="0"/>
              <a:t>that, </a:t>
            </a:r>
            <a:r>
              <a:rPr lang="en-US" dirty="0" smtClean="0"/>
              <a:t>SA does all the work, </a:t>
            </a:r>
            <a:r>
              <a:rPr lang="en-US" dirty="0" smtClean="0"/>
              <a:t>but, they need </a:t>
            </a:r>
            <a:r>
              <a:rPr lang="en-US" dirty="0" smtClean="0"/>
              <a:t>to share with others good ways of animating  the </a:t>
            </a:r>
            <a:r>
              <a:rPr lang="en-US" dirty="0" smtClean="0"/>
              <a:t>fraternity.</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85000" lnSpcReduction="20000"/>
          </a:bodyPr>
          <a:lstStyle/>
          <a:p>
            <a:pPr>
              <a:buNone/>
            </a:pPr>
            <a:r>
              <a:rPr lang="en-US" dirty="0" smtClean="0"/>
              <a:t> </a:t>
            </a:r>
            <a:r>
              <a:rPr lang="en-US" dirty="0" smtClean="0"/>
              <a:t>  </a:t>
            </a:r>
            <a:r>
              <a:rPr lang="en-US" dirty="0" smtClean="0"/>
              <a:t>T</a:t>
            </a:r>
            <a:r>
              <a:rPr lang="en-US" dirty="0" smtClean="0"/>
              <a:t>he spiritual assistant maintains good  communication with RSA.</a:t>
            </a:r>
            <a:endParaRPr lang="en-US" dirty="0" smtClean="0"/>
          </a:p>
          <a:p>
            <a:pPr>
              <a:buNone/>
            </a:pPr>
            <a:r>
              <a:rPr lang="en-US" dirty="0" smtClean="0"/>
              <a:t>   The </a:t>
            </a:r>
            <a:r>
              <a:rPr lang="en-US" dirty="0" smtClean="0"/>
              <a:t>SA keeps the RSA inform about the issues of the local fraternity that need to be addressed on a regional level.</a:t>
            </a:r>
          </a:p>
          <a:p>
            <a:pPr>
              <a:buNone/>
            </a:pPr>
            <a:r>
              <a:rPr lang="en-US" dirty="0" smtClean="0"/>
              <a:t>    If </a:t>
            </a:r>
            <a:r>
              <a:rPr lang="en-US" dirty="0" smtClean="0"/>
              <a:t>special gathering of SA are called by the RSA </a:t>
            </a:r>
            <a:r>
              <a:rPr lang="en-US" dirty="0" smtClean="0"/>
              <a:t> </a:t>
            </a:r>
            <a:r>
              <a:rPr lang="en-US" dirty="0" smtClean="0"/>
              <a:t>SA will tray to be present.</a:t>
            </a:r>
          </a:p>
          <a:p>
            <a:pPr>
              <a:buNone/>
            </a:pPr>
            <a:r>
              <a:rPr lang="en-US" dirty="0" smtClean="0"/>
              <a:t>    The </a:t>
            </a:r>
            <a:r>
              <a:rPr lang="en-US" dirty="0" smtClean="0"/>
              <a:t>local SA should be present at both Fraternal and pastoral visitation all local Fraternity, the communication and presences is important. The local SA is urged to be present at the annual regional chapter </a:t>
            </a:r>
            <a:r>
              <a:rPr lang="en-US" dirty="0" smtClean="0"/>
              <a:t>.    </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buNone/>
            </a:pPr>
            <a:r>
              <a:rPr lang="en-US" dirty="0" smtClean="0"/>
              <a:t> When it is not possible to give the fraternity </a:t>
            </a:r>
          </a:p>
          <a:p>
            <a:pPr>
              <a:buNone/>
            </a:pPr>
            <a:r>
              <a:rPr lang="en-US" dirty="0" smtClean="0"/>
              <a:t> SA </a:t>
            </a:r>
            <a:r>
              <a:rPr lang="en-US" dirty="0" smtClean="0"/>
              <a:t>who is a member of the first </a:t>
            </a:r>
            <a:r>
              <a:rPr lang="en-US" dirty="0" smtClean="0"/>
              <a:t>order or </a:t>
            </a:r>
            <a:r>
              <a:rPr lang="en-US" dirty="0" err="1" smtClean="0"/>
              <a:t>theTOR</a:t>
            </a:r>
            <a:r>
              <a:rPr lang="en-US" dirty="0" smtClean="0"/>
              <a:t> </a:t>
            </a:r>
            <a:r>
              <a:rPr lang="en-US" dirty="0" smtClean="0"/>
              <a:t>the superior can </a:t>
            </a:r>
            <a:r>
              <a:rPr lang="en-US" dirty="0"/>
              <a:t>e</a:t>
            </a:r>
            <a:r>
              <a:rPr lang="en-US" dirty="0" smtClean="0"/>
              <a:t>ntrust  the service of SA </a:t>
            </a:r>
            <a:r>
              <a:rPr lang="en-US" dirty="0" smtClean="0"/>
              <a:t>to:</a:t>
            </a:r>
            <a:endParaRPr lang="en-US" dirty="0" smtClean="0"/>
          </a:p>
          <a:p>
            <a:pPr>
              <a:buNone/>
            </a:pPr>
            <a:r>
              <a:rPr lang="en-US" dirty="0" smtClean="0"/>
              <a:t>1.-Religious brod./sis. Or other F. Institutes</a:t>
            </a:r>
          </a:p>
          <a:p>
            <a:pPr>
              <a:buNone/>
            </a:pPr>
            <a:r>
              <a:rPr lang="en-US" dirty="0" smtClean="0"/>
              <a:t>2.-Secular F. cleric lay well prepared for the service.</a:t>
            </a:r>
          </a:p>
          <a:p>
            <a:pPr>
              <a:buNone/>
            </a:pPr>
            <a:r>
              <a:rPr lang="en-US" dirty="0" smtClean="0"/>
              <a:t>3.-Other diocesan clerics or non-F. religious.</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 about:  Local SA</a:t>
            </a:r>
            <a:endParaRPr lang="en-US" dirty="0"/>
          </a:p>
        </p:txBody>
      </p:sp>
      <p:sp>
        <p:nvSpPr>
          <p:cNvPr id="3" name="Content Placeholder 2"/>
          <p:cNvSpPr>
            <a:spLocks noGrp="1"/>
          </p:cNvSpPr>
          <p:nvPr>
            <p:ph idx="1"/>
          </p:nvPr>
        </p:nvSpPr>
        <p:spPr/>
        <p:txBody>
          <a:bodyPr>
            <a:normAutofit lnSpcReduction="10000"/>
          </a:bodyPr>
          <a:lstStyle/>
          <a:p>
            <a:pPr>
              <a:buNone/>
            </a:pPr>
            <a:r>
              <a:rPr lang="en-US" dirty="0" smtClean="0"/>
              <a:t>1</a:t>
            </a:r>
            <a:r>
              <a:rPr lang="en-US" dirty="0" smtClean="0"/>
              <a:t>.-Who can </a:t>
            </a:r>
            <a:r>
              <a:rPr lang="en-US" dirty="0" smtClean="0"/>
              <a:t>be appointed as SA to a L F?</a:t>
            </a:r>
          </a:p>
          <a:p>
            <a:pPr>
              <a:buNone/>
            </a:pPr>
            <a:r>
              <a:rPr lang="en-US" dirty="0" smtClean="0"/>
              <a:t>People who is suitable as well prepared members of SFO or non-friars expected to take Life giving union course and is recommended that SF who apply to be SA be professed for five years or more.</a:t>
            </a:r>
          </a:p>
          <a:p>
            <a:pPr>
              <a:buNone/>
            </a:pPr>
            <a:r>
              <a:rPr lang="en-US" dirty="0" smtClean="0"/>
              <a:t>2.- who make this appointment</a:t>
            </a:r>
            <a:r>
              <a:rPr lang="en-US" dirty="0" smtClean="0"/>
              <a:t>?</a:t>
            </a:r>
          </a:p>
          <a:p>
            <a:pPr>
              <a:buNone/>
            </a:pPr>
            <a:r>
              <a:rPr lang="en-US" dirty="0" smtClean="0"/>
              <a:t>The provincial SA makes the appointment of a LSA in consultation with the LF council. </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ABOUT:  LOCAL  S A </a:t>
            </a:r>
            <a:endParaRPr lang="en-US" dirty="0"/>
          </a:p>
        </p:txBody>
      </p:sp>
      <p:sp>
        <p:nvSpPr>
          <p:cNvPr id="3" name="Content Placeholder 2"/>
          <p:cNvSpPr>
            <a:spLocks noGrp="1"/>
          </p:cNvSpPr>
          <p:nvPr>
            <p:ph idx="1"/>
          </p:nvPr>
        </p:nvSpPr>
        <p:spPr/>
        <p:txBody>
          <a:bodyPr>
            <a:normAutofit/>
          </a:bodyPr>
          <a:lstStyle/>
          <a:p>
            <a:pPr>
              <a:buNone/>
            </a:pPr>
            <a:r>
              <a:rPr lang="en-US" dirty="0" smtClean="0"/>
              <a:t> 3.-What happen after the appointment is made?</a:t>
            </a:r>
          </a:p>
          <a:p>
            <a:pPr>
              <a:buNone/>
            </a:pPr>
            <a:r>
              <a:rPr lang="en-US" dirty="0" smtClean="0"/>
              <a:t>The minister provincial appoints a SA to a local fraternity, the fraternity council received a letter from the provincial, appointing a SA to the fraternity.</a:t>
            </a:r>
          </a:p>
          <a:p>
            <a:pPr>
              <a:buNone/>
            </a:pPr>
            <a:r>
              <a:rPr lang="en-US" dirty="0" smtClean="0"/>
              <a:t> </a:t>
            </a:r>
            <a:r>
              <a:rPr lang="en-US" dirty="0" smtClean="0"/>
              <a:t>4.-The appointment is for 12 years there is a liturgical ritual to install the SA.</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ABOUT: LOCAL SA</a:t>
            </a:r>
            <a:endParaRPr lang="en-US" dirty="0"/>
          </a:p>
        </p:txBody>
      </p:sp>
      <p:sp>
        <p:nvSpPr>
          <p:cNvPr id="3" name="Content Placeholder 2"/>
          <p:cNvSpPr>
            <a:spLocks noGrp="1"/>
          </p:cNvSpPr>
          <p:nvPr>
            <p:ph idx="1"/>
          </p:nvPr>
        </p:nvSpPr>
        <p:spPr/>
        <p:txBody>
          <a:bodyPr>
            <a:normAutofit fontScale="92500" lnSpcReduction="20000"/>
          </a:bodyPr>
          <a:lstStyle/>
          <a:p>
            <a:pPr>
              <a:buNone/>
            </a:pPr>
            <a:r>
              <a:rPr lang="en-US" dirty="0" smtClean="0"/>
              <a:t>5.-What if the SA fails in theirs responsibilities and what do we do?</a:t>
            </a:r>
          </a:p>
          <a:p>
            <a:pPr>
              <a:buNone/>
            </a:pPr>
            <a:r>
              <a:rPr lang="en-US" dirty="0" smtClean="0"/>
              <a:t>Since the fraternity council does not have the authority to appoint a SA the </a:t>
            </a:r>
            <a:r>
              <a:rPr lang="en-US" dirty="0" smtClean="0"/>
              <a:t>fraternity </a:t>
            </a:r>
            <a:r>
              <a:rPr lang="en-US" dirty="0" smtClean="0"/>
              <a:t>does not have the authority to remove the SA</a:t>
            </a:r>
          </a:p>
          <a:p>
            <a:pPr>
              <a:buNone/>
            </a:pPr>
            <a:r>
              <a:rPr lang="en-US" dirty="0" smtClean="0"/>
              <a:t>(art. 84 GC of SFO)</a:t>
            </a:r>
          </a:p>
          <a:p>
            <a:pPr>
              <a:buNone/>
            </a:pPr>
            <a:r>
              <a:rPr lang="en-US" dirty="0" smtClean="0"/>
              <a:t>a.-Dialogue with SA    b.-Dialogue with RSA</a:t>
            </a:r>
          </a:p>
          <a:p>
            <a:pPr>
              <a:buNone/>
            </a:pPr>
            <a:r>
              <a:rPr lang="en-US" dirty="0" smtClean="0"/>
              <a:t>c.-Dialogue with Prov. Who has the authority </a:t>
            </a:r>
          </a:p>
          <a:p>
            <a:pPr>
              <a:buNone/>
            </a:pPr>
            <a:r>
              <a:rPr lang="en-US" dirty="0" smtClean="0"/>
              <a:t>d.-If the SA disagree with the Prov. SA have the right to appeal to major superior.</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LOCAL  </a:t>
            </a:r>
            <a:r>
              <a:rPr lang="en-US" dirty="0" smtClean="0"/>
              <a:t>SA  </a:t>
            </a:r>
            <a:r>
              <a:rPr lang="en-US" dirty="0" smtClean="0"/>
              <a:t>and</a:t>
            </a:r>
            <a:r>
              <a:rPr lang="en-US" dirty="0" smtClean="0"/>
              <a:t> </a:t>
            </a:r>
            <a:r>
              <a:rPr lang="en-US" dirty="0" smtClean="0"/>
              <a:t>FORMATION</a:t>
            </a:r>
            <a:endParaRPr lang="en-US" dirty="0"/>
          </a:p>
        </p:txBody>
      </p:sp>
      <p:sp>
        <p:nvSpPr>
          <p:cNvPr id="3" name="Content Placeholder 2"/>
          <p:cNvSpPr>
            <a:spLocks noGrp="1"/>
          </p:cNvSpPr>
          <p:nvPr>
            <p:ph idx="1"/>
          </p:nvPr>
        </p:nvSpPr>
        <p:spPr/>
        <p:txBody>
          <a:bodyPr/>
          <a:lstStyle/>
          <a:p>
            <a:pPr>
              <a:buNone/>
            </a:pPr>
            <a:r>
              <a:rPr lang="en-US" dirty="0" smtClean="0"/>
              <a:t>   It </a:t>
            </a:r>
            <a:r>
              <a:rPr lang="en-US" dirty="0" smtClean="0"/>
              <a:t>is important to take time with a new comer before and during orientation and discover their status in the church  and their idea to became Secular Franciscans.</a:t>
            </a:r>
          </a:p>
          <a:p>
            <a:pPr>
              <a:buNone/>
            </a:pPr>
            <a:r>
              <a:rPr lang="en-US" dirty="0" smtClean="0"/>
              <a:t>   Steps </a:t>
            </a:r>
            <a:r>
              <a:rPr lang="en-US" dirty="0" smtClean="0"/>
              <a:t>to formation (art.19GC)</a:t>
            </a:r>
          </a:p>
          <a:p>
            <a:pPr>
              <a:buNone/>
            </a:pPr>
            <a:endParaRPr lang="en-US" dirty="0" smtClean="0"/>
          </a:p>
          <a:p>
            <a:pPr>
              <a:buNone/>
            </a:pPr>
            <a:r>
              <a:rPr lang="en-US" dirty="0" smtClean="0"/>
              <a:t>1</a:t>
            </a:r>
            <a:r>
              <a:rPr lang="en-US" dirty="0" smtClean="0"/>
              <a:t>.-Orientation. No less than 3 months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85000" lnSpcReduction="10000"/>
          </a:bodyPr>
          <a:lstStyle/>
          <a:p>
            <a:pPr>
              <a:buNone/>
            </a:pPr>
            <a:r>
              <a:rPr lang="en-US" dirty="0" smtClean="0"/>
              <a:t>2.- Initial formation .</a:t>
            </a:r>
          </a:p>
          <a:p>
            <a:pPr>
              <a:buNone/>
            </a:pPr>
            <a:r>
              <a:rPr lang="en-US" dirty="0" smtClean="0"/>
              <a:t>a.-INQUIRY- begins with a ritual ceremony of introduction in welcoming and no less than 6 months.</a:t>
            </a:r>
          </a:p>
          <a:p>
            <a:pPr>
              <a:buNone/>
            </a:pPr>
            <a:r>
              <a:rPr lang="en-US" dirty="0" smtClean="0"/>
              <a:t>b.-CANDIDACY- begins with a ritual of admission consist of 18 months no more than 36.</a:t>
            </a:r>
          </a:p>
          <a:p>
            <a:pPr>
              <a:buNone/>
            </a:pPr>
            <a:r>
              <a:rPr lang="en-US" dirty="0" smtClean="0"/>
              <a:t>c.-All persons in initial formation must participate in the gathering of the local fraternity(art. 40GC)</a:t>
            </a:r>
          </a:p>
          <a:p>
            <a:pPr>
              <a:buNone/>
            </a:pPr>
            <a:r>
              <a:rPr lang="en-US" dirty="0" smtClean="0"/>
              <a:t>d.-Profession: min. age  U.S. is 21yrs. </a:t>
            </a:r>
            <a:endParaRPr lang="en-US" dirty="0" smtClean="0"/>
          </a:p>
          <a:p>
            <a:pPr>
              <a:buNone/>
            </a:pPr>
            <a:r>
              <a:rPr lang="en-US" dirty="0" smtClean="0"/>
              <a:t> </a:t>
            </a:r>
            <a:r>
              <a:rPr lang="en-US" dirty="0" smtClean="0"/>
              <a:t>   </a:t>
            </a:r>
            <a:r>
              <a:rPr lang="en-US" dirty="0" smtClean="0"/>
              <a:t> </a:t>
            </a:r>
            <a:r>
              <a:rPr lang="en-US" dirty="0" smtClean="0"/>
              <a:t>temporary profession is 18yrs old.</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ABOUT LOCAL  SPIRITUAL  ASSISTANT</a:t>
            </a:r>
            <a:endParaRPr lang="en-US" dirty="0"/>
          </a:p>
        </p:txBody>
      </p:sp>
      <p:sp>
        <p:nvSpPr>
          <p:cNvPr id="3" name="Content Placeholder 2"/>
          <p:cNvSpPr>
            <a:spLocks noGrp="1"/>
          </p:cNvSpPr>
          <p:nvPr>
            <p:ph idx="1"/>
          </p:nvPr>
        </p:nvSpPr>
        <p:spPr/>
        <p:txBody>
          <a:bodyPr>
            <a:normAutofit fontScale="92500" lnSpcReduction="20000"/>
          </a:bodyPr>
          <a:lstStyle/>
          <a:p>
            <a:pPr>
              <a:buNone/>
            </a:pPr>
            <a:r>
              <a:rPr lang="en-US" dirty="0" smtClean="0"/>
              <a:t>1.-Who can be appointed as spiritual assistant to a local </a:t>
            </a:r>
            <a:r>
              <a:rPr lang="en-US" dirty="0" smtClean="0"/>
              <a:t>fraternity?</a:t>
            </a:r>
            <a:endParaRPr lang="en-US" dirty="0" smtClean="0"/>
          </a:p>
          <a:p>
            <a:pPr>
              <a:buNone/>
            </a:pPr>
            <a:r>
              <a:rPr lang="en-US" dirty="0" smtClean="0"/>
              <a:t>2.- What is the process to request a spiritual </a:t>
            </a:r>
            <a:r>
              <a:rPr lang="en-US" dirty="0" smtClean="0"/>
              <a:t>assistant?</a:t>
            </a:r>
            <a:endParaRPr lang="en-US" dirty="0" smtClean="0"/>
          </a:p>
          <a:p>
            <a:pPr>
              <a:buNone/>
            </a:pPr>
            <a:r>
              <a:rPr lang="en-US" dirty="0" smtClean="0"/>
              <a:t>3.- what happens after the appointment is </a:t>
            </a:r>
            <a:r>
              <a:rPr lang="en-US" dirty="0" smtClean="0"/>
              <a:t>made?</a:t>
            </a:r>
            <a:endParaRPr lang="en-US" dirty="0" smtClean="0"/>
          </a:p>
          <a:p>
            <a:pPr>
              <a:buNone/>
            </a:pPr>
            <a:r>
              <a:rPr lang="en-US" dirty="0" smtClean="0"/>
              <a:t>4.-What is the roll of spiritual assistant in </a:t>
            </a:r>
            <a:r>
              <a:rPr lang="en-US" dirty="0" smtClean="0"/>
              <a:t>formation?</a:t>
            </a:r>
            <a:endParaRPr lang="en-US" dirty="0" smtClean="0"/>
          </a:p>
          <a:p>
            <a:pPr>
              <a:buNone/>
            </a:pPr>
            <a:r>
              <a:rPr lang="en-US" dirty="0" smtClean="0"/>
              <a:t>5.-What can we do if spiritual assistant fail in theirs  responsibilities and needs to be </a:t>
            </a:r>
            <a:r>
              <a:rPr lang="en-US" dirty="0" smtClean="0"/>
              <a:t>remove?</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425</TotalTime>
  <Words>990</Words>
  <Application>Microsoft Office PowerPoint</Application>
  <PresentationFormat>On-screen Show (4:3)</PresentationFormat>
  <Paragraphs>58</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Office Theme</vt:lpstr>
      <vt:lpstr>DESCRIPTION OF LOCAL SPIRITUAL ASSISTANT</vt:lpstr>
      <vt:lpstr>Slide 2</vt:lpstr>
      <vt:lpstr>  </vt:lpstr>
      <vt:lpstr>Slide 4</vt:lpstr>
      <vt:lpstr>Slide 5</vt:lpstr>
      <vt:lpstr>Slide 6</vt:lpstr>
      <vt:lpstr>Slide 7</vt:lpstr>
      <vt:lpstr>Slide 8</vt:lpstr>
      <vt:lpstr>Slide 9</vt:lpstr>
      <vt:lpstr>Slide 10</vt:lpstr>
      <vt:lpstr>Slide 11</vt:lpstr>
      <vt:lpstr>Questions about:  Local SA</vt:lpstr>
      <vt:lpstr>QUESTIONS ABOUT:  LOCAL  S A </vt:lpstr>
      <vt:lpstr>QUESTIONS ABOUT: LOCAL SA</vt:lpstr>
      <vt:lpstr>LOCAL  SA  and FORMATION</vt:lpstr>
      <vt:lpstr>Slide 16</vt:lpstr>
      <vt:lpstr>QUESTIONS ABOUT LOCAL  SPIRITUAL  ASSISTANT</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DESCRIPTION OF LOCAL SPIRITUAL ASSISTANT</dc:title>
  <dc:creator>Olivia</dc:creator>
  <cp:lastModifiedBy>Olivia</cp:lastModifiedBy>
  <cp:revision>26</cp:revision>
  <dcterms:created xsi:type="dcterms:W3CDTF">2015-06-23T20:13:08Z</dcterms:created>
  <dcterms:modified xsi:type="dcterms:W3CDTF">2015-07-13T22:09:57Z</dcterms:modified>
</cp:coreProperties>
</file>