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2" r:id="rId2"/>
  </p:sldMasterIdLst>
  <p:notesMasterIdLst>
    <p:notesMasterId r:id="rId15"/>
  </p:notesMasterIdLst>
  <p:handoutMasterIdLst>
    <p:handoutMasterId r:id="rId16"/>
  </p:handoutMasterIdLst>
  <p:sldIdLst>
    <p:sldId id="265" r:id="rId3"/>
    <p:sldId id="267" r:id="rId4"/>
    <p:sldId id="266" r:id="rId5"/>
    <p:sldId id="270" r:id="rId6"/>
    <p:sldId id="274" r:id="rId7"/>
    <p:sldId id="271" r:id="rId8"/>
    <p:sldId id="272" r:id="rId9"/>
    <p:sldId id="275" r:id="rId10"/>
    <p:sldId id="278" r:id="rId11"/>
    <p:sldId id="276" r:id="rId12"/>
    <p:sldId id="277" r:id="rId13"/>
    <p:sldId id="273" r:id="rId14"/>
  </p:sldIdLst>
  <p:sldSz cx="12192000" cy="6858000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678" y="7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9" d="100"/>
          <a:sy n="79" d="100"/>
        </p:scale>
        <p:origin x="2346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Professed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Sheet1!$A$2:$A$6</c:f>
              <c:numCache>
                <c:formatCode>General</c:formatCode>
                <c:ptCount val="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794</c:v>
                </c:pt>
                <c:pt idx="1">
                  <c:v>738</c:v>
                </c:pt>
                <c:pt idx="2">
                  <c:v>723</c:v>
                </c:pt>
                <c:pt idx="3">
                  <c:v>670</c:v>
                </c:pt>
                <c:pt idx="4">
                  <c:v>644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D96-4A04-9C47-F0CFDBB1F1A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Candidates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n/a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8E9-46C3-B284-A56282C789B7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/>
                      <a:t>n/a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8E9-46C3-B284-A56282C789B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Sheet1!$A$2:$A$6</c:f>
              <c:numCache>
                <c:formatCode>General</c:formatCode>
                <c:ptCount val="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74</c:v>
                </c:pt>
                <c:pt idx="1">
                  <c:v>0</c:v>
                </c:pt>
                <c:pt idx="2">
                  <c:v>0</c:v>
                </c:pt>
                <c:pt idx="3">
                  <c:v>60</c:v>
                </c:pt>
                <c:pt idx="4">
                  <c:v>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D96-4A04-9C47-F0CFDBB1F1A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</c:numCache>
            </c:numRef>
          </c:val>
          <c:extLst>
            <c:ext xmlns:c16="http://schemas.microsoft.com/office/drawing/2014/chart" uri="{C3380CC4-5D6E-409C-BE32-E72D297353CC}">
              <c16:uniqueId val="{00000002-8D96-4A04-9C47-F0CFDBB1F1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0946560"/>
        <c:axId val="70759168"/>
      </c:barChart>
      <c:catAx>
        <c:axId val="909465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0759168"/>
        <c:crosses val="autoZero"/>
        <c:auto val="1"/>
        <c:lblAlgn val="ctr"/>
        <c:lblOffset val="100"/>
        <c:noMultiLvlLbl val="0"/>
      </c:catAx>
      <c:valAx>
        <c:axId val="707591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09465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9853358759842519"/>
          <c:y val="0.9387873438245975"/>
          <c:w val="0.27012020177165347"/>
          <c:h val="4.715015704046770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FB999BDA-BD19-4064-BF2C-14D89FF3C190}" type="datetimeFigureOut">
              <a:rPr lang="en-US" smtClean="0"/>
              <a:t>7/5/2018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47328E8E-C91D-44A0-93D6-1E4294D2C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8085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FCFDF147-A9B1-468D-860B-052CCDB90DB6}" type="datetimeFigureOut">
              <a:rPr lang="en-US" smtClean="0"/>
              <a:t>7/5/2018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9138" y="1163638"/>
            <a:ext cx="5584825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80004"/>
            <a:ext cx="5618480" cy="3665458"/>
          </a:xfrm>
          <a:prstGeom prst="rect">
            <a:avLst/>
          </a:prstGeom>
        </p:spPr>
        <p:txBody>
          <a:bodyPr vert="horz" lIns="93324" tIns="46662" rIns="93324" bIns="46662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7468310F-3F7A-4A9C-892D-242CD6C380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054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68310F-3F7A-4A9C-892D-242CD6C3803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9006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68310F-3F7A-4A9C-892D-242CD6C3803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6616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68310F-3F7A-4A9C-892D-242CD6C3803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9097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68310F-3F7A-4A9C-892D-242CD6C3803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0585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68310F-3F7A-4A9C-892D-242CD6C3803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1607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68310F-3F7A-4A9C-892D-242CD6C3803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7216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68310F-3F7A-4A9C-892D-242CD6C3803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8130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68310F-3F7A-4A9C-892D-242CD6C3803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1607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68310F-3F7A-4A9C-892D-242CD6C3803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1607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68310F-3F7A-4A9C-892D-242CD6C3803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1607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68310F-3F7A-4A9C-892D-242CD6C3803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1607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68310F-3F7A-4A9C-892D-242CD6C3803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8913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lt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C3B0C-DDAB-42F4-8C24-B1FE6CABC65D}" type="datetime1">
              <a:rPr lang="en-US" smtClean="0"/>
              <a:t>7/5/2018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422B5-12DA-40CC-AE4D-EB9F472458F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6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041400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chemeClr val="accent6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4593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99991-E95B-472C-BB57-B5B9032A924B}" type="datetime1">
              <a:rPr lang="en-US" smtClean="0"/>
              <a:t>7/5/2018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422B5-12DA-40CC-AE4D-EB9F472458F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7266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97AFD-ABC7-4364-90EF-95B15C8A323B}" type="datetime1">
              <a:rPr lang="en-US" smtClean="0"/>
              <a:t>7/5/2018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422B5-12DA-40CC-AE4D-EB9F472458F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4589463"/>
            <a:ext cx="1012825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709738"/>
            <a:ext cx="10128250" cy="2862262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16071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AE068-E05A-439C-97F8-45AC8119FCD5}" type="datetime1">
              <a:rPr lang="en-US" smtClean="0"/>
              <a:t>7/5/2018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422B5-12DA-40CC-AE4D-EB9F472458FF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5111" y="1825625"/>
            <a:ext cx="498348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24296" y="1825625"/>
            <a:ext cx="498348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8825" y="365125"/>
            <a:ext cx="10134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27899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B03B3-DEE5-43F8-925B-912AA65DCD81}" type="datetime1">
              <a:rPr lang="en-US" smtClean="0"/>
              <a:t>7/5/2018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422B5-12DA-40CC-AE4D-EB9F472458FF}" type="slidenum">
              <a:rPr lang="en-US" smtClean="0"/>
              <a:t>‹#›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9832" y="2193925"/>
            <a:ext cx="4983480" cy="3978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9832" y="1489075"/>
            <a:ext cx="4983480" cy="641350"/>
          </a:xfrm>
        </p:spPr>
        <p:txBody>
          <a:bodyPr anchor="b"/>
          <a:lstStyle>
            <a:lvl1pPr marL="0" indent="0">
              <a:buNone/>
              <a:defRPr sz="2400" b="0">
                <a:solidFill>
                  <a:schemeClr val="accent4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24454" y="2193925"/>
            <a:ext cx="4983480" cy="3978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4454" y="1489075"/>
            <a:ext cx="4983480" cy="641350"/>
          </a:xfrm>
        </p:spPr>
        <p:txBody>
          <a:bodyPr anchor="b"/>
          <a:lstStyle>
            <a:lvl1pPr marL="0" indent="0">
              <a:buNone/>
              <a:defRPr sz="2400" b="0">
                <a:solidFill>
                  <a:schemeClr val="accent4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4454" y="274638"/>
            <a:ext cx="10122996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90350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90C9F-8B7D-49D2-9820-A92EA66BAD43}" type="datetime1">
              <a:rPr lang="en-US" smtClean="0"/>
              <a:t>7/5/2018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422B5-12DA-40CC-AE4D-EB9F472458FF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07343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4059C-4DF7-43AB-9953-A9E9C32BDFAB}" type="datetime1">
              <a:rPr lang="en-US" smtClean="0"/>
              <a:t>7/5/2018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422B5-12DA-40CC-AE4D-EB9F472458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387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3EC7-B7A8-467B-A043-A6BA6621D453}" type="datetime1">
              <a:rPr lang="en-US" smtClean="0"/>
              <a:t>7/5/2018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422B5-12DA-40CC-AE4D-EB9F472458F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1619" y="987425"/>
            <a:ext cx="59436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29138" y="2101850"/>
            <a:ext cx="3932237" cy="3759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13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4110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56EBB-3674-4C80-A7FF-3B979F5315DA}" type="datetime1">
              <a:rPr lang="en-US" smtClean="0"/>
              <a:t>7/5/2018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422B5-12DA-40CC-AE4D-EB9F472458F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396249" y="987425"/>
            <a:ext cx="59436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22767" y="2101850"/>
            <a:ext cx="3932237" cy="3759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2767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60131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C6A-E15D-42F1-AAF6-839123805FBB}" type="datetime1">
              <a:rPr lang="en-US" smtClean="0"/>
              <a:t>7/5/2018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422B5-12DA-40CC-AE4D-EB9F472458F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1699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44DB9-A473-442C-B086-D1F93506A4BE}" type="datetime1">
              <a:rPr lang="en-US" smtClean="0"/>
              <a:t>7/5/2018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422B5-12DA-40CC-AE4D-EB9F472458F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6697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invGray"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12485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6">
                    <a:lumMod val="20000"/>
                    <a:lumOff val="80000"/>
                  </a:schemeClr>
                </a:solidFill>
              </a:defRPr>
            </a:lvl1pPr>
          </a:lstStyle>
          <a:p>
            <a:fld id="{79F0484A-F300-4B64-A3A1-4509DE43DA60}" type="datetime1">
              <a:rPr lang="en-US" smtClean="0"/>
              <a:t>7/5/2018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47644" y="6356350"/>
            <a:ext cx="59260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6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85938" y="6356350"/>
            <a:ext cx="7678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6">
                    <a:lumMod val="20000"/>
                    <a:lumOff val="80000"/>
                  </a:schemeClr>
                </a:solidFill>
              </a:defRPr>
            </a:lvl1pPr>
          </a:lstStyle>
          <a:p>
            <a:fld id="{842422B5-12DA-40CC-AE4D-EB9F472458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1825625"/>
            <a:ext cx="10134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200" y="365125"/>
            <a:ext cx="10134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31899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400" b="0" kern="1200" cap="none" spc="0">
          <a:ln w="0">
            <a:solidFill>
              <a:schemeClr val="accent1">
                <a:lumMod val="75000"/>
              </a:schemeClr>
            </a:solidFill>
          </a:ln>
          <a:solidFill>
            <a:schemeClr val="accent6"/>
          </a:solidFill>
          <a:effectLst>
            <a:outerShdw blurRad="38100" dist="25400" dir="5400000" algn="ctr" rotWithShape="0">
              <a:srgbClr val="6E747A">
                <a:alpha val="43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accent4">
            <a:lumMod val="75000"/>
          </a:schemeClr>
        </a:buClr>
        <a:buSzPct val="70000"/>
        <a:buFont typeface="Wingdings 3" panose="05040102010807070707" pitchFamily="18" charset="2"/>
        <a:buChar char="u"/>
        <a:defRPr sz="2800" kern="1200">
          <a:solidFill>
            <a:schemeClr val="accent6">
              <a:lumMod val="20000"/>
              <a:lumOff val="8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accent4">
            <a:lumMod val="75000"/>
          </a:schemeClr>
        </a:buClr>
        <a:buSzPct val="70000"/>
        <a:buFont typeface="Wingdings 3" panose="05040102010807070707" pitchFamily="18" charset="2"/>
        <a:buChar char="u"/>
        <a:defRPr sz="2400" kern="1200">
          <a:solidFill>
            <a:schemeClr val="accent6">
              <a:lumMod val="20000"/>
              <a:lumOff val="8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accent4">
            <a:lumMod val="75000"/>
          </a:schemeClr>
        </a:buClr>
        <a:buSzPct val="70000"/>
        <a:buFont typeface="Wingdings 3" panose="05040102010807070707" pitchFamily="18" charset="2"/>
        <a:buChar char="u"/>
        <a:defRPr sz="2000" kern="1200">
          <a:solidFill>
            <a:schemeClr val="accent6">
              <a:lumMod val="20000"/>
              <a:lumOff val="8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accent4">
            <a:lumMod val="75000"/>
          </a:schemeClr>
        </a:buClr>
        <a:buSzPct val="70000"/>
        <a:buFont typeface="Wingdings 3" panose="05040102010807070707" pitchFamily="18" charset="2"/>
        <a:buChar char="u"/>
        <a:defRPr sz="1800" kern="1200">
          <a:solidFill>
            <a:schemeClr val="accent6">
              <a:lumMod val="20000"/>
              <a:lumOff val="8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accent4">
            <a:lumMod val="75000"/>
          </a:schemeClr>
        </a:buClr>
        <a:buSzPct val="70000"/>
        <a:buFont typeface="Wingdings 3" panose="05040102010807070707" pitchFamily="18" charset="2"/>
        <a:buChar char="u"/>
        <a:defRPr sz="1800" kern="1200">
          <a:solidFill>
            <a:schemeClr val="accent6">
              <a:lumMod val="20000"/>
              <a:lumOff val="8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accent4">
            <a:lumMod val="75000"/>
          </a:schemeClr>
        </a:buClr>
        <a:buSzPct val="70000"/>
        <a:buFont typeface="Wingdings 3" panose="05040102010807070707" pitchFamily="18" charset="2"/>
        <a:buChar char="u"/>
        <a:defRPr sz="1800" kern="1200">
          <a:solidFill>
            <a:schemeClr val="accent6">
              <a:lumMod val="20000"/>
              <a:lumOff val="80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accent4">
            <a:lumMod val="75000"/>
          </a:schemeClr>
        </a:buClr>
        <a:buSzPct val="70000"/>
        <a:buFont typeface="Wingdings 3" panose="05040102010807070707" pitchFamily="18" charset="2"/>
        <a:buChar char="u"/>
        <a:defRPr sz="1800" kern="1200">
          <a:solidFill>
            <a:schemeClr val="accent6">
              <a:lumMod val="20000"/>
              <a:lumOff val="80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accent4">
            <a:lumMod val="75000"/>
          </a:schemeClr>
        </a:buClr>
        <a:buSzPct val="70000"/>
        <a:buFont typeface="Wingdings 3" panose="05040102010807070707" pitchFamily="18" charset="2"/>
        <a:buChar char="u"/>
        <a:defRPr sz="1800" kern="1200">
          <a:solidFill>
            <a:schemeClr val="accent6">
              <a:lumMod val="20000"/>
              <a:lumOff val="80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accent4">
            <a:lumMod val="75000"/>
          </a:schemeClr>
        </a:buClr>
        <a:buSzPct val="70000"/>
        <a:buFont typeface="Wingdings 3" panose="05040102010807070707" pitchFamily="18" charset="2"/>
        <a:buChar char="u"/>
        <a:defRPr sz="1800" kern="1200">
          <a:solidFill>
            <a:schemeClr val="accent6">
              <a:lumMod val="20000"/>
              <a:lumOff val="80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768" userDrawn="1">
          <p15:clr>
            <a:srgbClr val="F26B43"/>
          </p15:clr>
        </p15:guide>
        <p15:guide id="2" pos="7152" userDrawn="1">
          <p15:clr>
            <a:srgbClr val="F26B43"/>
          </p15:clr>
        </p15:guide>
        <p15:guide id="3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041399"/>
            <a:ext cx="9144000" cy="4147545"/>
          </a:xfrm>
        </p:spPr>
        <p:txBody>
          <a:bodyPr>
            <a:normAutofit/>
          </a:bodyPr>
          <a:lstStyle/>
          <a:p>
            <a:r>
              <a:rPr lang="en-US" sz="8000" dirty="0"/>
              <a:t>St Francis Region</a:t>
            </a:r>
            <a:br>
              <a:rPr lang="en-US" sz="8000" dirty="0"/>
            </a:br>
            <a:br>
              <a:rPr lang="en-US" sz="8000" dirty="0"/>
            </a:br>
            <a:r>
              <a:rPr lang="en-US" sz="8000" dirty="0"/>
              <a:t>Our Future</a:t>
            </a:r>
          </a:p>
        </p:txBody>
      </p:sp>
    </p:spTree>
    <p:extLst>
      <p:ext uri="{BB962C8B-B14F-4D97-AF65-F5344CB8AC3E}">
        <p14:creationId xmlns:p14="http://schemas.microsoft.com/office/powerpoint/2010/main" val="3727617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title="Title and Content Layout with Chart"/>
          <p:cNvSpPr>
            <a:spLocks noGrp="1"/>
          </p:cNvSpPr>
          <p:nvPr>
            <p:ph type="title"/>
          </p:nvPr>
        </p:nvSpPr>
        <p:spPr>
          <a:xfrm>
            <a:off x="1255923" y="407624"/>
            <a:ext cx="9723304" cy="875440"/>
          </a:xfrm>
        </p:spPr>
        <p:txBody>
          <a:bodyPr/>
          <a:lstStyle/>
          <a:p>
            <a:r>
              <a:rPr lang="en-US" dirty="0"/>
              <a:t>OFS Sisters &amp; Brothers…</a:t>
            </a: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7EBD9B41-2807-44B3-9F04-14FEA880342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11508550"/>
              </p:ext>
            </p:extLst>
          </p:nvPr>
        </p:nvGraphicFramePr>
        <p:xfrm>
          <a:off x="2296405" y="1094239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906896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219200" y="2401677"/>
            <a:ext cx="10134600" cy="3775286"/>
          </a:xfrm>
        </p:spPr>
        <p:txBody>
          <a:bodyPr>
            <a:normAutofit/>
          </a:bodyPr>
          <a:lstStyle/>
          <a:p>
            <a:pPr lvl="0"/>
            <a:r>
              <a:rPr lang="en-US" sz="3200" dirty="0"/>
              <a:t>Decline in Professed: 2012 to 2016 = 19%</a:t>
            </a:r>
          </a:p>
          <a:p>
            <a:pPr lvl="0"/>
            <a:r>
              <a:rPr lang="en-US" sz="3200" dirty="0"/>
              <a:t>Decline in Candidates: 2012 to 2016 = 28%</a:t>
            </a:r>
          </a:p>
          <a:p>
            <a:pPr lvl="0"/>
            <a:endParaRPr lang="en-US" sz="3200" dirty="0"/>
          </a:p>
          <a:p>
            <a:pPr lvl="0"/>
            <a:r>
              <a:rPr lang="en-US" sz="3200" dirty="0"/>
              <a:t>Using same decline rate 2017 to 2021</a:t>
            </a:r>
          </a:p>
          <a:p>
            <a:pPr lvl="0"/>
            <a:r>
              <a:rPr lang="en-US" sz="3200" dirty="0"/>
              <a:t>Professed in St Francis Region: 2021 = </a:t>
            </a:r>
            <a:r>
              <a:rPr lang="en-US" sz="3200" b="1" dirty="0"/>
              <a:t>521</a:t>
            </a:r>
          </a:p>
          <a:p>
            <a:pPr lvl="0"/>
            <a:r>
              <a:rPr lang="en-US" sz="3200" dirty="0"/>
              <a:t>Candidates in St Francis Region: 2021 = </a:t>
            </a:r>
            <a:r>
              <a:rPr lang="en-US" sz="3200" b="1" dirty="0"/>
              <a:t>38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670892" y="343091"/>
            <a:ext cx="10134600" cy="1325563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5-year</a:t>
            </a:r>
            <a:r>
              <a:rPr lang="en-US" dirty="0"/>
              <a:t> projections using same rate</a:t>
            </a:r>
            <a:br>
              <a:rPr lang="en-US" dirty="0"/>
            </a:br>
            <a:r>
              <a:rPr lang="en-US" dirty="0"/>
              <a:t>of decline…..</a:t>
            </a:r>
          </a:p>
        </p:txBody>
      </p:sp>
    </p:spTree>
    <p:extLst>
      <p:ext uri="{BB962C8B-B14F-4D97-AF65-F5344CB8AC3E}">
        <p14:creationId xmlns:p14="http://schemas.microsoft.com/office/powerpoint/2010/main" val="3459295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219200" y="2401677"/>
            <a:ext cx="10134600" cy="3775286"/>
          </a:xfrm>
        </p:spPr>
        <p:txBody>
          <a:bodyPr>
            <a:normAutofit/>
          </a:bodyPr>
          <a:lstStyle/>
          <a:p>
            <a:pPr lvl="0"/>
            <a:r>
              <a:rPr lang="en-US" sz="3200" dirty="0"/>
              <a:t>Decline in Professed: 2012 to 2016 = 19%</a:t>
            </a:r>
          </a:p>
          <a:p>
            <a:pPr lvl="0"/>
            <a:r>
              <a:rPr lang="en-US" sz="3200" dirty="0"/>
              <a:t>Decline in Candidates: 2012 to 2016 = 28%</a:t>
            </a:r>
          </a:p>
          <a:p>
            <a:pPr lvl="0"/>
            <a:endParaRPr lang="en-US" sz="3200" dirty="0"/>
          </a:p>
          <a:p>
            <a:pPr lvl="0"/>
            <a:r>
              <a:rPr lang="en-US" sz="3200" dirty="0"/>
              <a:t>Using same decline rate 2022 to 2026</a:t>
            </a:r>
          </a:p>
          <a:p>
            <a:pPr lvl="0"/>
            <a:r>
              <a:rPr lang="en-US" sz="3200" dirty="0"/>
              <a:t>Professed in St Francis Region: 2026 = </a:t>
            </a:r>
            <a:r>
              <a:rPr lang="en-US" sz="3200" b="1" dirty="0"/>
              <a:t>422</a:t>
            </a:r>
          </a:p>
          <a:p>
            <a:pPr lvl="0"/>
            <a:r>
              <a:rPr lang="en-US" sz="3200" dirty="0"/>
              <a:t>Candidates in St Francis Region: 2026 = </a:t>
            </a:r>
            <a:r>
              <a:rPr lang="en-US" sz="3200" b="1" dirty="0"/>
              <a:t>27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648858" y="376142"/>
            <a:ext cx="10134600" cy="1325563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10-year</a:t>
            </a:r>
            <a:r>
              <a:rPr lang="en-US" dirty="0"/>
              <a:t> projections using same rate</a:t>
            </a:r>
            <a:br>
              <a:rPr lang="en-US" dirty="0"/>
            </a:br>
            <a:r>
              <a:rPr lang="en-US" dirty="0"/>
              <a:t>of decline…..</a:t>
            </a:r>
          </a:p>
        </p:txBody>
      </p:sp>
    </p:spTree>
    <p:extLst>
      <p:ext uri="{BB962C8B-B14F-4D97-AF65-F5344CB8AC3E}">
        <p14:creationId xmlns:p14="http://schemas.microsoft.com/office/powerpoint/2010/main" val="267613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219200" y="2401677"/>
            <a:ext cx="10134600" cy="3775286"/>
          </a:xfrm>
        </p:spPr>
        <p:txBody>
          <a:bodyPr>
            <a:normAutofit/>
          </a:bodyPr>
          <a:lstStyle/>
          <a:p>
            <a:pPr lvl="0"/>
            <a:r>
              <a:rPr lang="en-US" sz="3200" dirty="0"/>
              <a:t># of Fraternities in St. Francis Region 2011: </a:t>
            </a:r>
            <a:r>
              <a:rPr lang="en-US" sz="3200" b="1" dirty="0"/>
              <a:t>33</a:t>
            </a:r>
          </a:p>
          <a:p>
            <a:pPr lvl="0"/>
            <a:r>
              <a:rPr lang="en-US" sz="3200" dirty="0"/>
              <a:t># of Fraternities in St. Francis Region 2016: </a:t>
            </a:r>
            <a:r>
              <a:rPr lang="en-US" sz="3200" b="1" dirty="0"/>
              <a:t>28</a:t>
            </a:r>
          </a:p>
          <a:p>
            <a:pPr lvl="0"/>
            <a:endParaRPr lang="en-US" sz="3200" dirty="0"/>
          </a:p>
          <a:p>
            <a:pPr lvl="0"/>
            <a:r>
              <a:rPr lang="en-US" sz="3200" dirty="0"/>
              <a:t>Using same decline rate 2011 to 2017 = 15%</a:t>
            </a:r>
          </a:p>
          <a:p>
            <a:pPr lvl="0"/>
            <a:r>
              <a:rPr lang="en-US" sz="3200" dirty="0"/>
              <a:t># of Fraternities in St Francis Region in 2026 = </a:t>
            </a:r>
            <a:r>
              <a:rPr lang="en-US" sz="4000" b="1" dirty="0"/>
              <a:t>19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648858" y="376142"/>
            <a:ext cx="10134600" cy="1325563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10-year</a:t>
            </a:r>
            <a:r>
              <a:rPr lang="en-US" dirty="0"/>
              <a:t> projections using same rate</a:t>
            </a:r>
            <a:br>
              <a:rPr lang="en-US" dirty="0"/>
            </a:br>
            <a:r>
              <a:rPr lang="en-US" dirty="0"/>
              <a:t>of decline in </a:t>
            </a:r>
            <a:r>
              <a:rPr lang="en-US" b="1" dirty="0">
                <a:solidFill>
                  <a:schemeClr val="bg1">
                    <a:lumMod val="95000"/>
                  </a:schemeClr>
                </a:solidFill>
              </a:rPr>
              <a:t>Fraternities…</a:t>
            </a:r>
          </a:p>
        </p:txBody>
      </p:sp>
    </p:spTree>
    <p:extLst>
      <p:ext uri="{BB962C8B-B14F-4D97-AF65-F5344CB8AC3E}">
        <p14:creationId xmlns:p14="http://schemas.microsoft.com/office/powerpoint/2010/main" val="255402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439537" y="453260"/>
            <a:ext cx="10134600" cy="1325563"/>
          </a:xfrm>
        </p:spPr>
        <p:txBody>
          <a:bodyPr>
            <a:normAutofit fontScale="90000"/>
          </a:bodyPr>
          <a:lstStyle/>
          <a:p>
            <a:r>
              <a:rPr lang="en-US" dirty="0"/>
              <a:t>HOW CAN </a:t>
            </a:r>
            <a:r>
              <a:rPr lang="en-US" b="1" dirty="0">
                <a:solidFill>
                  <a:schemeClr val="bg1">
                    <a:lumMod val="95000"/>
                  </a:schemeClr>
                </a:solidFill>
              </a:rPr>
              <a:t>WE</a:t>
            </a:r>
            <a:r>
              <a:rPr lang="en-US" dirty="0"/>
              <a:t> AFFECT CHANGE TODAY?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201BC80-247D-4918-9BC4-EF0BAC0444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8585" y="2065262"/>
            <a:ext cx="8296504" cy="4148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832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619478" y="143219"/>
            <a:ext cx="9899573" cy="662113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Discussion &amp; Sharing…</a:t>
            </a:r>
            <a:br>
              <a:rPr lang="en-US" b="1" dirty="0">
                <a:solidFill>
                  <a:schemeClr val="bg1"/>
                </a:solidFill>
              </a:rPr>
            </a:br>
            <a:br>
              <a:rPr lang="en-US" dirty="0"/>
            </a:br>
            <a:r>
              <a:rPr lang="en-US" dirty="0">
                <a:solidFill>
                  <a:schemeClr val="bg1"/>
                </a:solidFill>
              </a:rPr>
              <a:t>1. </a:t>
            </a:r>
            <a:r>
              <a:rPr lang="en-US" dirty="0"/>
              <a:t>What do I think my Fraternity will look like in 10 years? How might the meaning of Fraternity change in 2026?</a:t>
            </a:r>
            <a:br>
              <a:rPr lang="en-US" dirty="0"/>
            </a:br>
            <a:r>
              <a:rPr lang="en-US" dirty="0">
                <a:solidFill>
                  <a:schemeClr val="bg1"/>
                </a:solidFill>
              </a:rPr>
              <a:t>2. </a:t>
            </a:r>
            <a:r>
              <a:rPr lang="en-US" dirty="0"/>
              <a:t>What would I do without my Fraternity?</a:t>
            </a:r>
            <a:br>
              <a:rPr lang="en-US" dirty="0"/>
            </a:br>
            <a:r>
              <a:rPr lang="en-US" dirty="0">
                <a:solidFill>
                  <a:schemeClr val="bg1"/>
                </a:solidFill>
              </a:rPr>
              <a:t>3. </a:t>
            </a:r>
            <a:r>
              <a:rPr lang="en-US" dirty="0"/>
              <a:t>What can I do in 2018 to change 2026?</a:t>
            </a:r>
            <a:br>
              <a:rPr lang="en-US" dirty="0"/>
            </a:br>
            <a:br>
              <a:rPr lang="en-US" dirty="0"/>
            </a:br>
            <a:r>
              <a:rPr lang="en-US" sz="2700" b="1" dirty="0">
                <a:solidFill>
                  <a:schemeClr val="bg1"/>
                </a:solidFill>
              </a:rPr>
              <a:t>Put your thoughts on post-its and then bring them to the boards.</a:t>
            </a:r>
          </a:p>
        </p:txBody>
      </p:sp>
    </p:spTree>
    <p:extLst>
      <p:ext uri="{BB962C8B-B14F-4D97-AF65-F5344CB8AC3E}">
        <p14:creationId xmlns:p14="http://schemas.microsoft.com/office/powerpoint/2010/main" val="101816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131683" y="1457608"/>
            <a:ext cx="10222117" cy="4719355"/>
          </a:xfrm>
        </p:spPr>
        <p:txBody>
          <a:bodyPr>
            <a:normAutofit fontScale="85000" lnSpcReduction="20000"/>
          </a:bodyPr>
          <a:lstStyle/>
          <a:p>
            <a:pPr lvl="0"/>
            <a:endParaRPr lang="en-US" sz="3200" dirty="0"/>
          </a:p>
          <a:p>
            <a:pPr lvl="0"/>
            <a:r>
              <a:rPr lang="en-US" sz="3200" dirty="0"/>
              <a:t>Maybe meet electronically/digitally.</a:t>
            </a:r>
            <a:endParaRPr lang="en-US" sz="3200" b="1" dirty="0"/>
          </a:p>
          <a:p>
            <a:pPr lvl="0"/>
            <a:r>
              <a:rPr lang="en-US" sz="3200" dirty="0"/>
              <a:t>Reduction of initial formation time to 2/2.5 years; </a:t>
            </a:r>
            <a:r>
              <a:rPr lang="en-US" sz="3200" u="sng" dirty="0"/>
              <a:t>not less formation/</a:t>
            </a:r>
            <a:r>
              <a:rPr lang="en-US" sz="3200" dirty="0"/>
              <a:t>info, but can move faster by meeting for initial formation twice a month rather than just once.</a:t>
            </a:r>
          </a:p>
          <a:p>
            <a:pPr lvl="0"/>
            <a:r>
              <a:rPr lang="en-US" sz="3200" dirty="0"/>
              <a:t>Merging with other near-by Fraternities.</a:t>
            </a:r>
          </a:p>
          <a:p>
            <a:pPr lvl="0"/>
            <a:r>
              <a:rPr lang="en-US" sz="3200" dirty="0"/>
              <a:t>“Fraternity” is made up of smaller local groups who meet; together meeting once or twice a year.</a:t>
            </a:r>
          </a:p>
          <a:p>
            <a:pPr lvl="0"/>
            <a:r>
              <a:rPr lang="en-US" sz="3200" dirty="0"/>
              <a:t>End “language groups” and merge by locale.</a:t>
            </a:r>
          </a:p>
          <a:p>
            <a:pPr lvl="0"/>
            <a:r>
              <a:rPr lang="en-US" sz="3200" dirty="0"/>
              <a:t>More integration &amp; affiliation with parishes.</a:t>
            </a:r>
          </a:p>
          <a:p>
            <a:pPr lvl="0"/>
            <a:r>
              <a:rPr lang="en-US" sz="3200" dirty="0"/>
              <a:t>Characteristics similar to OSB Oblates; local gathering where possible, larger gathering for retreat once per year.</a:t>
            </a:r>
          </a:p>
          <a:p>
            <a:pPr lvl="0"/>
            <a:endParaRPr lang="en-US" sz="3200" dirty="0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648858" y="376142"/>
            <a:ext cx="10134600" cy="1325563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Question 1: Fraternity Profile in 10 years?</a:t>
            </a:r>
            <a:endParaRPr lang="en-US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4088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131683" y="1457608"/>
            <a:ext cx="10222117" cy="4719355"/>
          </a:xfrm>
        </p:spPr>
        <p:txBody>
          <a:bodyPr>
            <a:normAutofit fontScale="85000" lnSpcReduction="10000"/>
          </a:bodyPr>
          <a:lstStyle/>
          <a:p>
            <a:pPr lvl="0"/>
            <a:endParaRPr lang="en-US" sz="3200" dirty="0"/>
          </a:p>
          <a:p>
            <a:pPr lvl="0"/>
            <a:r>
              <a:rPr lang="en-US" sz="3200" dirty="0"/>
              <a:t>MUST move from the “this is the way it always has been done” view; we must be </a:t>
            </a:r>
            <a:r>
              <a:rPr lang="en-US" sz="3200" u="sng" dirty="0"/>
              <a:t>inventive &amp; creative</a:t>
            </a:r>
            <a:r>
              <a:rPr lang="en-US" sz="3200" dirty="0"/>
              <a:t>.</a:t>
            </a:r>
            <a:endParaRPr lang="en-US" sz="3200" b="1" dirty="0"/>
          </a:p>
          <a:p>
            <a:pPr lvl="0"/>
            <a:r>
              <a:rPr lang="en-US" sz="3200" dirty="0"/>
              <a:t>Even current 2017 “numbers” do not accurately reflect those who are </a:t>
            </a:r>
            <a:r>
              <a:rPr lang="en-US" sz="3200" u="sng" dirty="0"/>
              <a:t>truly involved </a:t>
            </a:r>
            <a:r>
              <a:rPr lang="en-US" sz="3200" dirty="0"/>
              <a:t>in Fraternity today(meetings, gatherings, works of mercy/charity, worship together, etc.)</a:t>
            </a:r>
          </a:p>
          <a:p>
            <a:pPr lvl="0"/>
            <a:r>
              <a:rPr lang="en-US" sz="3200" dirty="0"/>
              <a:t>“Fraternity” will come from the heart and action, not just a roster and attendance.</a:t>
            </a:r>
          </a:p>
          <a:p>
            <a:pPr lvl="0"/>
            <a:r>
              <a:rPr lang="en-US" sz="3200" dirty="0"/>
              <a:t>As we all age, we must learn to care for our own. “Emeritus” status is a GREAT step in this direction. More recognition of aging/changing reality by NAFRA &amp; CIOFS.</a:t>
            </a:r>
          </a:p>
          <a:p>
            <a:pPr lvl="0"/>
            <a:r>
              <a:rPr lang="en-US" sz="3200" dirty="0"/>
              <a:t>Franciscan Family together, not just Seculars.</a:t>
            </a:r>
          </a:p>
          <a:p>
            <a:pPr lvl="0"/>
            <a:endParaRPr lang="en-US" sz="3200" dirty="0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648858" y="376142"/>
            <a:ext cx="10134600" cy="1325563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Question 1: Fraternity Profile in 10 years?</a:t>
            </a:r>
            <a:endParaRPr lang="en-US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2556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219200" y="1602463"/>
            <a:ext cx="10134600" cy="4574500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en-US" sz="3200" dirty="0"/>
              <a:t>I would rather merge with other Fraternities than loose time with my sisters and brothers.</a:t>
            </a:r>
          </a:p>
          <a:p>
            <a:pPr lvl="0"/>
            <a:r>
              <a:rPr lang="en-US" sz="3200" dirty="0"/>
              <a:t>NOT something I want to think about. The profile of Fraternity would change, but I need to have this spiritual support/commonality in my life!</a:t>
            </a:r>
          </a:p>
          <a:p>
            <a:pPr lvl="0"/>
            <a:r>
              <a:rPr lang="en-US" sz="3200" dirty="0"/>
              <a:t>Everyone is scared of losing local identity. We must look at the ORDER and not just groups.</a:t>
            </a:r>
          </a:p>
          <a:p>
            <a:pPr lvl="0"/>
            <a:r>
              <a:rPr lang="en-US" sz="3200" dirty="0"/>
              <a:t>We must remember we Professed to SECULAR FRANCISCAN ORDER, not just membership in </a:t>
            </a:r>
            <a:r>
              <a:rPr lang="en-US" sz="3200" i="1" dirty="0"/>
              <a:t>St. Joaquim Fraternity</a:t>
            </a:r>
            <a:r>
              <a:rPr lang="en-US" sz="3200" dirty="0"/>
              <a:t>.  We must think outside of Fraternity, the parish, the 1</a:t>
            </a:r>
            <a:r>
              <a:rPr lang="en-US" sz="3200" baseline="30000" dirty="0"/>
              <a:t>st</a:t>
            </a:r>
            <a:r>
              <a:rPr lang="en-US" sz="3200" dirty="0"/>
              <a:t> Order, &amp; diocesan loyalties; </a:t>
            </a:r>
            <a:r>
              <a:rPr lang="en-US" sz="3200" u="sng" dirty="0"/>
              <a:t>the ORDER must be first</a:t>
            </a:r>
            <a:r>
              <a:rPr lang="en-US" sz="3200" dirty="0"/>
              <a:t>. We must live by OUR Rule, OUR Constitutions.  If not, we won’t survive because our loyalties are misplaced.  We “cannot serve two masters.”</a:t>
            </a:r>
            <a:endParaRPr lang="en-US" sz="4000" b="1" dirty="0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648858" y="376142"/>
            <a:ext cx="10134600" cy="132556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Question 2: Life without Fraternity?</a:t>
            </a:r>
            <a:endParaRPr lang="en-US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4088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210146" y="1288101"/>
            <a:ext cx="10134600" cy="5167020"/>
          </a:xfrm>
        </p:spPr>
        <p:txBody>
          <a:bodyPr>
            <a:normAutofit lnSpcReduction="10000"/>
          </a:bodyPr>
          <a:lstStyle/>
          <a:p>
            <a:pPr lvl="0"/>
            <a:r>
              <a:rPr lang="en-US" sz="3200" dirty="0"/>
              <a:t>Better, more innovative use of technology.</a:t>
            </a:r>
            <a:endParaRPr lang="en-US" sz="3200" b="1" dirty="0"/>
          </a:p>
          <a:p>
            <a:pPr lvl="0"/>
            <a:r>
              <a:rPr lang="en-US" sz="3200" dirty="0"/>
              <a:t>Become more visible in parish/communities.</a:t>
            </a:r>
          </a:p>
          <a:p>
            <a:pPr lvl="0"/>
            <a:r>
              <a:rPr lang="en-US" sz="3200" dirty="0"/>
              <a:t>We seem to be afraid of the word “ADVERTISE”, like it’s a bad thing. It makes us visible.</a:t>
            </a:r>
          </a:p>
          <a:p>
            <a:pPr lvl="0"/>
            <a:r>
              <a:rPr lang="en-US" sz="3200" dirty="0"/>
              <a:t>Like Sylvia Paoli says: “No one ever had a vocation to an Order they never heard of!” </a:t>
            </a:r>
          </a:p>
          <a:p>
            <a:pPr lvl="0"/>
            <a:r>
              <a:rPr lang="en-US" sz="3200" dirty="0"/>
              <a:t>Outreach; Outreach; Outreach. INVITATION!</a:t>
            </a:r>
          </a:p>
          <a:p>
            <a:pPr lvl="0"/>
            <a:r>
              <a:rPr lang="en-US" sz="3200" dirty="0"/>
              <a:t>T-shirts, hats, shirts, jackets: Not Fraternity name, more SECULAR FRANCISCAN ORDER!</a:t>
            </a:r>
          </a:p>
          <a:p>
            <a:pPr lvl="0"/>
            <a:r>
              <a:rPr lang="en-US" sz="3200" dirty="0"/>
              <a:t>Be a witness through action, deeds, &amp; WORDS.</a:t>
            </a:r>
            <a:endParaRPr lang="en-US" sz="4000" dirty="0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648858" y="376142"/>
            <a:ext cx="10134600" cy="132556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Question 3: Do in 2018 </a:t>
            </a:r>
            <a:r>
              <a:rPr lang="en-US" b="1" dirty="0">
                <a:solidFill>
                  <a:schemeClr val="bg1"/>
                </a:solidFill>
                <a:sym typeface="Wingdings" panose="05000000000000000000" pitchFamily="2" charset="2"/>
              </a:rPr>
              <a:t> </a:t>
            </a:r>
            <a:r>
              <a:rPr lang="en-US" b="1" dirty="0">
                <a:solidFill>
                  <a:schemeClr val="bg1"/>
                </a:solidFill>
                <a:sym typeface="SymbolPS"/>
              </a:rPr>
              <a:t> </a:t>
            </a:r>
            <a:r>
              <a:rPr lang="en-US" b="1" dirty="0">
                <a:solidFill>
                  <a:schemeClr val="bg1"/>
                </a:solidFill>
                <a:sym typeface="Wingdings" panose="05000000000000000000" pitchFamily="2" charset="2"/>
              </a:rPr>
              <a:t>2026 ? </a:t>
            </a:r>
            <a:endParaRPr lang="en-US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4088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439537" y="210890"/>
            <a:ext cx="10634950" cy="130104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Thank You!</a:t>
            </a:r>
            <a:endParaRPr lang="en-US" i="1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201BC80-247D-4918-9BC4-EF0BAC0444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675" y="1874067"/>
            <a:ext cx="8987148" cy="4493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421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hirligig design template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4"/>
        </a:lnRef>
        <a:fillRef idx="0">
          <a:schemeClr val="accent4"/>
        </a:fillRef>
        <a:effectRef idx="0">
          <a:schemeClr val="accent4"/>
        </a:effectRef>
        <a:fontRef idx="minor">
          <a:schemeClr val="tx1"/>
        </a:fontRef>
      </a:style>
    </a:lnDef>
    <a:txDef>
      <a:spPr>
        <a:noFill/>
        <a:ln>
          <a:solidFill>
            <a:schemeClr val="accent4">
              <a:lumMod val="50000"/>
            </a:schemeClr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Whirligig design template" id="{C20C433A-93F8-478B-AC4D-DD4E52A28B92}" vid="{C901235C-D99E-4DA4-B3B6-5E8DC515C8A8}"/>
    </a:ext>
  </a:extLst>
</a:theme>
</file>

<file path=ppt/theme/theme2.xml><?xml version="1.0" encoding="utf-8"?>
<a:theme xmlns:a="http://schemas.openxmlformats.org/drawingml/2006/main" name="Office Theme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FF9C49E1-11F2-4EB9-9390-F2D155C1AA2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Whirligig design slides</Template>
  <TotalTime>0</TotalTime>
  <Words>676</Words>
  <Application>Microsoft Office PowerPoint</Application>
  <PresentationFormat>Widescreen</PresentationFormat>
  <Paragraphs>68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Century Gothic</vt:lpstr>
      <vt:lpstr>SymbolPS</vt:lpstr>
      <vt:lpstr>Wingdings</vt:lpstr>
      <vt:lpstr>Wingdings 3</vt:lpstr>
      <vt:lpstr>Whirligig design template</vt:lpstr>
      <vt:lpstr>St Francis Region  Our Future</vt:lpstr>
      <vt:lpstr>OFS Sisters &amp; Brothers…</vt:lpstr>
      <vt:lpstr>5-year projections using same rate of decline…..</vt:lpstr>
      <vt:lpstr>10-year projections using same rate of decline…..</vt:lpstr>
      <vt:lpstr>10-year projections using same rate of decline in Fraternities…</vt:lpstr>
      <vt:lpstr>HOW CAN WE AFFECT CHANGE TODAY?</vt:lpstr>
      <vt:lpstr>Discussion &amp; Sharing…  1. What do I think my Fraternity will look like in 10 years? How might the meaning of Fraternity change in 2026? 2. What would I do without my Fraternity? 3. What can I do in 2018 to change 2026?  Put your thoughts on post-its and then bring them to the boards.</vt:lpstr>
      <vt:lpstr>Question 1: Fraternity Profile in 10 years?</vt:lpstr>
      <vt:lpstr>Question 1: Fraternity Profile in 10 years?</vt:lpstr>
      <vt:lpstr>Question 2: Life without Fraternity?</vt:lpstr>
      <vt:lpstr>Question 3: Do in 2018   2026 ? 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2017-10-13T05:38:51Z</dcterms:created>
  <dcterms:modified xsi:type="dcterms:W3CDTF">2018-07-05T21:11:37Z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TC034606169991</vt:lpwstr>
  </property>
</Properties>
</file>