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1" r:id="rId18"/>
    <p:sldId id="274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5" d="100"/>
          <a:sy n="75" d="100"/>
        </p:scale>
        <p:origin x="322" y="-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DB5CC-4EBB-4AC7-A7C7-3B5649D3A854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B8697-6E52-4CF1-AB7E-2390BAEC80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63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B8697-6E52-4CF1-AB7E-2390BAEC80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17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B8697-6E52-4CF1-AB7E-2390BAEC80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84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93630-A435-4502-AB84-2D5A022467E5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475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590BC-99FF-40ED-BB03-0C12A67032CD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782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DFBA-42B4-4E6C-8A41-527F15B730FB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9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278A-5A66-480F-804A-6A5B01291EA7}" type="datetime1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118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E1669-511A-4D98-B89C-7402D24F5289}" type="datetime1">
              <a:rPr lang="en-US" smtClean="0"/>
              <a:t>10/9/2015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099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4F9D2-7047-4270-BD47-4973D991617D}" type="datetime1">
              <a:rPr lang="en-US" smtClean="0"/>
              <a:t>10/9/2015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12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FCC4-2787-404B-B5B8-AD5F2E8EC2C2}" type="datetime1">
              <a:rPr lang="en-US" smtClean="0"/>
              <a:t>10/9/2015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346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C7D89-F288-44B1-81A4-B968102A80C5}" type="datetime1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857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29BE3-2AEA-414B-8B0E-2C8C9E59DE8A}" type="datetime1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908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C0888-4D44-4CF6-8B60-1C0924985673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45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011C-7BC4-4531-BB93-1E4030AD8C24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26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DB370-FC98-42A1-9546-70AA384AC766}" type="datetime1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D1B4F-ED75-4201-AE8E-A32D2CF35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943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3024"/>
            <a:ext cx="9144000" cy="3914077"/>
          </a:xfrm>
        </p:spPr>
        <p:txBody>
          <a:bodyPr>
            <a:normAutofit/>
          </a:bodyPr>
          <a:lstStyle/>
          <a:p>
            <a:r>
              <a:rPr lang="en-US" sz="4900" b="1" dirty="0" smtClean="0">
                <a:latin typeface="+mn-lt"/>
              </a:rPr>
              <a:t>WHAT IS CHRISTIAN FORMATION </a:t>
            </a:r>
            <a:r>
              <a:rPr lang="en-US" sz="4000" dirty="0" smtClean="0">
                <a:latin typeface="+mn-lt"/>
              </a:rPr>
              <a:t/>
            </a:r>
            <a:br>
              <a:rPr lang="en-US" sz="4000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and in particular</a:t>
            </a:r>
            <a:br>
              <a:rPr lang="en-US" sz="4000" b="1" dirty="0" smtClean="0">
                <a:latin typeface="+mn-lt"/>
              </a:rPr>
            </a:br>
            <a:r>
              <a:rPr lang="en-US" sz="4400" b="1" dirty="0" smtClean="0">
                <a:latin typeface="+mn-lt"/>
              </a:rPr>
              <a:t>FORMATION FOR US SECULAR FRANCISCANS</a:t>
            </a:r>
            <a:endParaRPr lang="en-US" sz="4400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48615"/>
            <a:ext cx="9144000" cy="2207941"/>
          </a:xfrm>
        </p:spPr>
        <p:txBody>
          <a:bodyPr>
            <a:normAutofit/>
          </a:bodyPr>
          <a:lstStyle/>
          <a:p>
            <a:r>
              <a:rPr lang="en-US" sz="2800" i="1" dirty="0" smtClean="0"/>
              <a:t>Written by </a:t>
            </a:r>
          </a:p>
          <a:p>
            <a:r>
              <a:rPr lang="en-US" sz="2800" i="1" dirty="0" smtClean="0"/>
              <a:t>BENEDETTO LINO, OFS,</a:t>
            </a:r>
          </a:p>
          <a:p>
            <a:r>
              <a:rPr lang="en-US" sz="2800" i="1" dirty="0" smtClean="0"/>
              <a:t>International Formation Director</a:t>
            </a:r>
          </a:p>
          <a:p>
            <a:endParaRPr lang="en-US" sz="2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157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+mn-lt"/>
              </a:rPr>
              <a:t>WHAT IS FORMATION?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9366"/>
            <a:ext cx="10515600" cy="5296984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Formation:    2 parts – “form” and “a(c)</a:t>
            </a:r>
            <a:r>
              <a:rPr lang="en-US" sz="3600" b="1" dirty="0" err="1" smtClean="0"/>
              <a:t>tion</a:t>
            </a:r>
            <a:r>
              <a:rPr lang="en-US" sz="3600" b="1" dirty="0" smtClean="0"/>
              <a:t>”    </a:t>
            </a:r>
          </a:p>
          <a:p>
            <a:pPr marL="0" indent="0">
              <a:buNone/>
            </a:pPr>
            <a:r>
              <a:rPr lang="en-US" sz="3600" b="1" dirty="0"/>
              <a:t> </a:t>
            </a:r>
            <a:r>
              <a:rPr lang="en-US" sz="3600" b="1" dirty="0" smtClean="0"/>
              <a:t>       	Therefore:  it is an </a:t>
            </a:r>
            <a:r>
              <a:rPr lang="en-US" sz="3600" b="1" i="1" dirty="0" smtClean="0"/>
              <a:t>action that gives form.</a:t>
            </a:r>
            <a:endParaRPr lang="en-US" sz="3600" b="1" dirty="0" smtClean="0"/>
          </a:p>
          <a:p>
            <a:r>
              <a:rPr lang="en-US" sz="3600" b="1" dirty="0" smtClean="0"/>
              <a:t>So, what do we mean by “form”?</a:t>
            </a:r>
          </a:p>
          <a:p>
            <a:pPr lvl="1"/>
            <a:r>
              <a:rPr lang="en-US" sz="3200" b="1" dirty="0" smtClean="0"/>
              <a:t>Latin – </a:t>
            </a:r>
            <a:r>
              <a:rPr lang="en-US" sz="3200" b="1" i="1" dirty="0" err="1" smtClean="0"/>
              <a:t>formosus</a:t>
            </a:r>
            <a:r>
              <a:rPr lang="en-US" sz="3200" b="1" dirty="0" smtClean="0"/>
              <a:t> means “beautiful”</a:t>
            </a:r>
          </a:p>
          <a:p>
            <a:pPr lvl="1"/>
            <a:r>
              <a:rPr lang="en-US" sz="3200" b="1" dirty="0" smtClean="0"/>
              <a:t>Form implies a sense of harmony</a:t>
            </a:r>
          </a:p>
          <a:p>
            <a:r>
              <a:rPr lang="en-US" sz="3600" b="1" dirty="0" smtClean="0"/>
              <a:t>To form or to give formation means to give form to what has none or to what needs to be improved or perfected.</a:t>
            </a:r>
          </a:p>
          <a:p>
            <a:pPr marL="0" indent="0" algn="ctr">
              <a:buNone/>
            </a:pP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7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381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FORM OF LIFE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70878"/>
            <a:ext cx="10515600" cy="500608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Form of evangelic life – adopting a lifestyle according to the Gospel.</a:t>
            </a:r>
          </a:p>
          <a:p>
            <a:r>
              <a:rPr lang="en-US" sz="3600" b="1" dirty="0" smtClean="0"/>
              <a:t>Gospel – the Good News of God</a:t>
            </a:r>
          </a:p>
          <a:p>
            <a:pPr marL="0" indent="0">
              <a:buNone/>
            </a:pPr>
            <a:r>
              <a:rPr lang="en-US" sz="3600" b="1" dirty="0"/>
              <a:t>	 </a:t>
            </a:r>
            <a:r>
              <a:rPr lang="en-US" sz="3600" b="1" dirty="0" smtClean="0"/>
              <a:t>      -- the Epiphany of Jesus Christ</a:t>
            </a:r>
          </a:p>
          <a:p>
            <a:r>
              <a:rPr lang="en-US" sz="3600" b="1" dirty="0" smtClean="0"/>
              <a:t>Therefore,</a:t>
            </a:r>
          </a:p>
          <a:p>
            <a:pPr marL="0" indent="0">
              <a:buNone/>
            </a:pPr>
            <a:endParaRPr lang="en-US" sz="3600" b="1" dirty="0" smtClean="0"/>
          </a:p>
          <a:p>
            <a:pPr marL="457200" lvl="1" indent="0">
              <a:buNone/>
            </a:pPr>
            <a:r>
              <a:rPr lang="en-US" sz="3200" b="1" dirty="0"/>
              <a:t>	</a:t>
            </a:r>
            <a:r>
              <a:rPr lang="en-US" sz="4000" b="1" dirty="0" smtClean="0"/>
              <a:t>The Form of evangelic life is the form of Christ.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56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03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WHAT IS FORMATION?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3112"/>
            <a:ext cx="10515600" cy="4693851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For us Christians,</a:t>
            </a:r>
          </a:p>
          <a:p>
            <a:pPr marL="0" indent="0">
              <a:buNone/>
            </a:pPr>
            <a:r>
              <a:rPr lang="en-US" sz="4000" b="1" dirty="0"/>
              <a:t>	</a:t>
            </a:r>
            <a:r>
              <a:rPr lang="en-US" sz="4000" b="1" dirty="0" smtClean="0"/>
              <a:t>Formation consists in taking and giving </a:t>
            </a:r>
            <a:r>
              <a:rPr lang="en-US" sz="4000" b="1" i="1" dirty="0" smtClean="0"/>
              <a:t>the form of Christ, the perfect man, </a:t>
            </a:r>
            <a:r>
              <a:rPr lang="en-US" sz="4000" b="1" dirty="0" smtClean="0"/>
              <a:t>according to the project God has for each one of us:</a:t>
            </a:r>
          </a:p>
          <a:p>
            <a:pPr marL="0" indent="0">
              <a:buNone/>
            </a:pPr>
            <a:r>
              <a:rPr lang="en-US" sz="4000" b="1" dirty="0"/>
              <a:t>	</a:t>
            </a:r>
            <a:r>
              <a:rPr lang="en-US" sz="4000" b="1" dirty="0" smtClean="0"/>
              <a:t>	His vocation for us.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88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381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START AFRESH FROM CHRIST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8938"/>
            <a:ext cx="10515600" cy="492802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Christ is the book of Life.</a:t>
            </a:r>
          </a:p>
          <a:p>
            <a:r>
              <a:rPr lang="en-US" sz="3600" b="1" dirty="0" smtClean="0"/>
              <a:t>Jesus Christ is our Formation Manual.</a:t>
            </a:r>
          </a:p>
          <a:p>
            <a:endParaRPr lang="en-US" sz="3600" b="1" dirty="0"/>
          </a:p>
          <a:p>
            <a:pPr marL="0" indent="0">
              <a:buNone/>
            </a:pPr>
            <a:r>
              <a:rPr lang="en-US" sz="3600" b="1" dirty="0" smtClean="0"/>
              <a:t>	Every plan of formation must look at Jesus, the Master, who personally formed his apostles and his disciples.</a:t>
            </a:r>
          </a:p>
          <a:p>
            <a:pPr marL="0" indent="0">
              <a:buNone/>
            </a:pPr>
            <a:r>
              <a:rPr lang="en-US" sz="3600" b="1" dirty="0" smtClean="0"/>
              <a:t>	Francis understood this:  “I have done what is mine; may Christ teach you what is yours.”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40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05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GOAL OF CHRISTIAN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3180"/>
            <a:ext cx="10515600" cy="498378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Provide for every person the most adequate conditions to open one’s soul to Christ and to concretely meet Christ.</a:t>
            </a:r>
          </a:p>
          <a:p>
            <a:r>
              <a:rPr lang="en-US" sz="3600" b="1" dirty="0" smtClean="0"/>
              <a:t>The center of formation rests on the event of the encounter with the living person of Jesus Christ.  </a:t>
            </a:r>
          </a:p>
          <a:p>
            <a:r>
              <a:rPr lang="en-US" sz="3600" b="1" dirty="0" smtClean="0"/>
              <a:t>Franciscan formation must be a school in which we are taught to always start afresh from Christ, like Francis.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7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295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PROBLEMS WITH CURRENT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9200"/>
            <a:ext cx="10515600" cy="541528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Swings between 2 extremes: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1.  Concentrates on methodologies and intellectual teachings; OR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2.   Remains at a simple devotional level.</a:t>
            </a:r>
          </a:p>
          <a:p>
            <a:r>
              <a:rPr lang="en-US" sz="3600" b="1" dirty="0" smtClean="0"/>
              <a:t>Doesn’t seem to change people’s lives – no conversion/transformation towards a Christ-shaped existence</a:t>
            </a:r>
          </a:p>
          <a:p>
            <a:r>
              <a:rPr lang="en-US" sz="3600" b="1" dirty="0" smtClean="0"/>
              <a:t>No “schools of formation” at regional/national levels taking 3-4 years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08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+mn-lt"/>
              </a:rPr>
              <a:t>PROBLEMS, </a:t>
            </a:r>
            <a:r>
              <a:rPr lang="en-US" sz="3600" b="1" dirty="0" err="1" smtClean="0">
                <a:latin typeface="+mn-lt"/>
              </a:rPr>
              <a:t>con’t</a:t>
            </a:r>
            <a:r>
              <a:rPr lang="en-US" sz="3600" b="1" dirty="0" smtClean="0">
                <a:latin typeface="+mn-lt"/>
              </a:rPr>
              <a:t>.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37920"/>
            <a:ext cx="10515600" cy="503904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Formation in fraternities done by ill-prepared seculars or religious who know nothing about the OFS or the laity</a:t>
            </a:r>
          </a:p>
          <a:p>
            <a:r>
              <a:rPr lang="en-US" sz="3600" b="1" dirty="0" smtClean="0"/>
              <a:t>Common belief that the elected “formation director” must DO all the formation</a:t>
            </a:r>
          </a:p>
          <a:p>
            <a:r>
              <a:rPr lang="en-US" sz="3600" b="1" dirty="0" smtClean="0"/>
              <a:t>Most formation based on a one-way transmission of catechetical notions, devotional practices, narrations, and events in the life of St. Francis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67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00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+mn-lt"/>
              </a:rPr>
              <a:t>PROBLEMS, </a:t>
            </a:r>
            <a:r>
              <a:rPr lang="en-US" sz="4000" b="1" dirty="0" err="1" smtClean="0">
                <a:latin typeface="+mn-lt"/>
              </a:rPr>
              <a:t>con’t</a:t>
            </a:r>
            <a:r>
              <a:rPr lang="en-US" sz="4000" b="1" dirty="0" smtClean="0">
                <a:latin typeface="+mn-lt"/>
              </a:rPr>
              <a:t>.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17040"/>
            <a:ext cx="10515600" cy="445992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Most </a:t>
            </a:r>
            <a:r>
              <a:rPr lang="en-US" sz="3600" b="1" dirty="0" err="1" smtClean="0"/>
              <a:t>formators</a:t>
            </a:r>
            <a:r>
              <a:rPr lang="en-US" sz="3600" b="1" dirty="0" smtClean="0"/>
              <a:t> don’t have a precise idea of what are the nature and identity of the OFS</a:t>
            </a:r>
          </a:p>
          <a:p>
            <a:r>
              <a:rPr lang="en-US" sz="3600" b="1" dirty="0" smtClean="0"/>
              <a:t>Most formation is superficial</a:t>
            </a:r>
          </a:p>
          <a:p>
            <a:r>
              <a:rPr lang="en-US" sz="3600" b="1" dirty="0" smtClean="0"/>
              <a:t>Attitude of most </a:t>
            </a:r>
            <a:r>
              <a:rPr lang="en-US" sz="3600" b="1" dirty="0" err="1" smtClean="0"/>
              <a:t>formators</a:t>
            </a:r>
            <a:r>
              <a:rPr lang="en-US" sz="3600" b="1" dirty="0" smtClean="0"/>
              <a:t> is that of a “teacher”</a:t>
            </a:r>
          </a:p>
          <a:p>
            <a:pPr marL="0" indent="0">
              <a:buNone/>
            </a:pP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60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087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WHAT IS </a:t>
            </a:r>
            <a:r>
              <a:rPr lang="en-US" sz="4000" b="1" u="sng" dirty="0" smtClean="0">
                <a:latin typeface="+mn-lt"/>
              </a:rPr>
              <a:t>NOT</a:t>
            </a:r>
            <a:r>
              <a:rPr lang="en-US" sz="4000" b="1" dirty="0" smtClean="0">
                <a:latin typeface="+mn-lt"/>
              </a:rPr>
              <a:t>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7280"/>
            <a:ext cx="10515600" cy="507968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Not academic teachings</a:t>
            </a:r>
          </a:p>
          <a:p>
            <a:r>
              <a:rPr lang="en-US" sz="3600" b="1" dirty="0" smtClean="0"/>
              <a:t>Not culture:  formation </a:t>
            </a:r>
            <a:r>
              <a:rPr lang="en-US" sz="3600" b="1" i="1" dirty="0" smtClean="0"/>
              <a:t>creates</a:t>
            </a:r>
            <a:r>
              <a:rPr lang="en-US" sz="3600" b="1" dirty="0" smtClean="0"/>
              <a:t> culture</a:t>
            </a:r>
          </a:p>
          <a:p>
            <a:r>
              <a:rPr lang="en-US" sz="3600" b="1" dirty="0" smtClean="0"/>
              <a:t>Not more or less impersonal conferences</a:t>
            </a:r>
          </a:p>
          <a:p>
            <a:r>
              <a:rPr lang="en-US" sz="3600" b="1" dirty="0" smtClean="0"/>
              <a:t>Not “materials”, paper manuals or audio-visual aids</a:t>
            </a:r>
          </a:p>
          <a:p>
            <a:r>
              <a:rPr lang="en-US" sz="3600" b="1" dirty="0" smtClean="0"/>
              <a:t>Not a series of devotional common places of Francis and Clare</a:t>
            </a:r>
          </a:p>
          <a:p>
            <a:r>
              <a:rPr lang="en-US" sz="3600" b="1" dirty="0" smtClean="0"/>
              <a:t>Not catechism; it presupposes it</a:t>
            </a:r>
          </a:p>
          <a:p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1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 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/>
              <a:t>WE MUST FORM OURSELVES</a:t>
            </a:r>
          </a:p>
          <a:p>
            <a:pPr marL="0" indent="0" algn="ctr">
              <a:buNone/>
            </a:pPr>
            <a:r>
              <a:rPr lang="en-US" sz="3600" b="1" dirty="0" smtClean="0"/>
              <a:t> </a:t>
            </a:r>
            <a:r>
              <a:rPr lang="en-US" sz="3600" b="1" u="sng" dirty="0" smtClean="0"/>
              <a:t>TO BE</a:t>
            </a:r>
            <a:r>
              <a:rPr lang="en-US" sz="3600" b="1" dirty="0" smtClean="0"/>
              <a:t> </a:t>
            </a:r>
          </a:p>
          <a:p>
            <a:pPr marL="0" indent="0" algn="ctr">
              <a:buNone/>
            </a:pPr>
            <a:r>
              <a:rPr lang="en-US" sz="3600" b="1" dirty="0" smtClean="0"/>
              <a:t>AND NOT</a:t>
            </a:r>
          </a:p>
          <a:p>
            <a:pPr marL="0" indent="0" algn="ctr">
              <a:buNone/>
            </a:pPr>
            <a:r>
              <a:rPr lang="en-US" sz="3600" b="1" dirty="0" smtClean="0"/>
              <a:t> </a:t>
            </a:r>
            <a:r>
              <a:rPr lang="en-US" sz="3600" b="1" u="sng" dirty="0" smtClean="0"/>
              <a:t>TO APPEAR </a:t>
            </a:r>
            <a:r>
              <a:rPr lang="en-US" sz="3600" b="1" dirty="0" smtClean="0"/>
              <a:t> (INTELLECTUAL)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46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199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THE HEART AND GOAL OF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87120"/>
            <a:ext cx="10515600" cy="5425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/>
              <a:t>The formation that must be implemented by a </a:t>
            </a:r>
            <a:r>
              <a:rPr lang="en-US" sz="3600" b="1" dirty="0" err="1" smtClean="0"/>
              <a:t>formator</a:t>
            </a:r>
            <a:r>
              <a:rPr lang="en-US" sz="3600" b="1" dirty="0" smtClean="0"/>
              <a:t> must be a living and impelling transmission:</a:t>
            </a:r>
          </a:p>
          <a:p>
            <a:r>
              <a:rPr lang="en-US" sz="3600" b="1" dirty="0" smtClean="0"/>
              <a:t>Of faith</a:t>
            </a:r>
          </a:p>
          <a:p>
            <a:r>
              <a:rPr lang="en-US" sz="3600" b="1" dirty="0" smtClean="0"/>
              <a:t>Of the personal discovery of God </a:t>
            </a:r>
          </a:p>
          <a:p>
            <a:r>
              <a:rPr lang="en-US" sz="3600" b="1" dirty="0" smtClean="0"/>
              <a:t>Of the truths that have opened our eyes and have given immediate and ultimate sense to our life</a:t>
            </a:r>
          </a:p>
          <a:p>
            <a:r>
              <a:rPr lang="en-US" sz="3600" b="1" dirty="0" smtClean="0"/>
              <a:t>Of the experience of living in and of Christ</a:t>
            </a:r>
          </a:p>
          <a:p>
            <a:r>
              <a:rPr lang="en-US" sz="3600" b="1" dirty="0" smtClean="0"/>
              <a:t>Of the beauty and joy of our common vocation</a:t>
            </a:r>
          </a:p>
          <a:p>
            <a:r>
              <a:rPr lang="en-US" sz="3600" b="1" dirty="0" smtClean="0"/>
              <a:t>Of the ardor to accomplish God’s project for us</a:t>
            </a:r>
          </a:p>
          <a:p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4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071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FRANCISCAN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05840"/>
            <a:ext cx="10515600" cy="549656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Purpose is to </a:t>
            </a:r>
            <a:r>
              <a:rPr lang="en-US" sz="3600" b="1" dirty="0" err="1" smtClean="0"/>
              <a:t>tive</a:t>
            </a:r>
            <a:r>
              <a:rPr lang="en-US" sz="3600" b="1" dirty="0" smtClean="0"/>
              <a:t> the form of Christ to the candidate according to the vocation by which God has called us, where Francis is the model of how we should follow Jesus</a:t>
            </a:r>
          </a:p>
          <a:p>
            <a:r>
              <a:rPr lang="en-US" sz="3600" b="1" dirty="0" smtClean="0"/>
              <a:t>1</a:t>
            </a:r>
            <a:r>
              <a:rPr lang="en-US" sz="3600" b="1" baseline="30000" dirty="0" smtClean="0"/>
              <a:t>st</a:t>
            </a:r>
            <a:r>
              <a:rPr lang="en-US" sz="3600" b="1" dirty="0" smtClean="0"/>
              <a:t> element in vocational process of St. Francis is the personal experience of his relationship with Jesus Christ, shown by: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err="1" smtClean="0"/>
              <a:t>Radicality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Totality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Permanence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30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MEETING JESUS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8240"/>
            <a:ext cx="10515600" cy="5018723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/>
              <a:t>The basis of our entire relationship with Jesus is prayer.</a:t>
            </a:r>
          </a:p>
          <a:p>
            <a:r>
              <a:rPr lang="en-US" sz="3600" b="1" dirty="0" smtClean="0"/>
              <a:t>The Franciscan journey begins with contemplation of the Holy Trinity.</a:t>
            </a:r>
          </a:p>
          <a:p>
            <a:r>
              <a:rPr lang="en-US" sz="3600" b="1" dirty="0" smtClean="0"/>
              <a:t>We also contemplate the humility of the Incarnation of the Son of God.</a:t>
            </a:r>
          </a:p>
          <a:p>
            <a:r>
              <a:rPr lang="en-US" sz="3600" b="1" dirty="0" smtClean="0"/>
              <a:t>The Lord is always the first who acts.</a:t>
            </a:r>
          </a:p>
          <a:p>
            <a:r>
              <a:rPr lang="en-US" sz="3600" b="1" dirty="0" smtClean="0"/>
              <a:t>He asks that, like Francis, we hold nothing of ourselves back, but give all to Him.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22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247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CONTEMPLATION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6320"/>
            <a:ext cx="10515600" cy="514064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Contemplation of the mystery of the Incarnation leads to progressive </a:t>
            </a:r>
            <a:r>
              <a:rPr lang="en-US" sz="3600" b="1" dirty="0" err="1" smtClean="0"/>
              <a:t>disappropriation</a:t>
            </a:r>
            <a:r>
              <a:rPr lang="en-US" sz="3600" b="1" dirty="0" smtClean="0"/>
              <a:t> of self, and a growing adhesion to Jesus Christ.</a:t>
            </a:r>
          </a:p>
          <a:p>
            <a:r>
              <a:rPr lang="en-US" sz="3600" b="1" dirty="0" smtClean="0"/>
              <a:t>Starting point of following Christ must always be contemplation.</a:t>
            </a:r>
          </a:p>
          <a:p>
            <a:r>
              <a:rPr lang="en-US" sz="3600" b="1" dirty="0" smtClean="0"/>
              <a:t>First formation “exercises” must lead to the candidate’s encounter with Jesus.</a:t>
            </a:r>
          </a:p>
          <a:p>
            <a:r>
              <a:rPr lang="en-US" sz="3600" b="1" dirty="0" smtClean="0"/>
              <a:t>Candidates must experience the gratuitousness of the call.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12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151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MEANING OF THE CALL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6640"/>
            <a:ext cx="10515600" cy="512032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Each of us is God’s project; to experience it we need to be called.</a:t>
            </a:r>
          </a:p>
          <a:p>
            <a:r>
              <a:rPr lang="en-US" sz="3600" b="1" dirty="0" smtClean="0"/>
              <a:t>The grace of obedience is the first sign to verify the authenticity of the call.</a:t>
            </a:r>
          </a:p>
          <a:p>
            <a:r>
              <a:rPr lang="en-US" sz="3600" b="1" dirty="0" smtClean="0"/>
              <a:t>Obedience in letting the Lord lead us is a sign of a vocation.</a:t>
            </a:r>
          </a:p>
          <a:p>
            <a:r>
              <a:rPr lang="en-US" sz="3600" b="1" dirty="0" smtClean="0"/>
              <a:t>Everything comes through prayer, which must be frequent and prolonged, learn to burn in the fire of love.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82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263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FORMATORS’ JOB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9520"/>
            <a:ext cx="10515600" cy="4937443"/>
          </a:xfrm>
        </p:spPr>
        <p:txBody>
          <a:bodyPr>
            <a:normAutofit/>
          </a:bodyPr>
          <a:lstStyle/>
          <a:p>
            <a:r>
              <a:rPr lang="en-US" sz="3600" b="1" dirty="0" err="1" smtClean="0"/>
              <a:t>Formators</a:t>
            </a:r>
            <a:r>
              <a:rPr lang="en-US" sz="3600" b="1" dirty="0" smtClean="0"/>
              <a:t> are to lead by accompanying candidates to the encounter with Jesus.</a:t>
            </a:r>
          </a:p>
          <a:p>
            <a:r>
              <a:rPr lang="en-US" sz="3600" b="1" dirty="0" smtClean="0"/>
              <a:t>The Holy Spirit brings God’s work in each of us to completion.</a:t>
            </a:r>
          </a:p>
          <a:p>
            <a:r>
              <a:rPr lang="en-US" sz="3600" b="1" dirty="0" err="1" smtClean="0"/>
              <a:t>Formators</a:t>
            </a:r>
            <a:r>
              <a:rPr lang="en-US" sz="3600" b="1" dirty="0" smtClean="0"/>
              <a:t> must help those being formed to withdraw from their own selves, to become familiar with the Spirit of the Lord and to let Him reshape and remold them.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51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775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CORNERSTONES OF THE FRANCISCAN FORMATION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45920"/>
            <a:ext cx="10515600" cy="453104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1</a:t>
            </a:r>
            <a:r>
              <a:rPr lang="en-US" sz="3600" b="1" baseline="30000" dirty="0" smtClean="0"/>
              <a:t>st</a:t>
            </a:r>
            <a:r>
              <a:rPr lang="en-US" sz="3600" b="1" dirty="0" smtClean="0"/>
              <a:t> Pillar:  the encounter with Christ</a:t>
            </a:r>
          </a:p>
          <a:p>
            <a:r>
              <a:rPr lang="en-US" sz="3600" b="1" dirty="0" smtClean="0"/>
              <a:t>2</a:t>
            </a:r>
            <a:r>
              <a:rPr lang="en-US" sz="3600" b="1" baseline="30000" dirty="0" smtClean="0"/>
              <a:t>nd</a:t>
            </a:r>
            <a:r>
              <a:rPr lang="en-US" sz="3600" b="1" dirty="0" smtClean="0"/>
              <a:t> Pillar:  the absolutely central place of the Word of God and of Eucharist</a:t>
            </a:r>
          </a:p>
          <a:p>
            <a:r>
              <a:rPr lang="en-US" sz="3600" b="1" dirty="0" smtClean="0"/>
              <a:t>3</a:t>
            </a:r>
            <a:r>
              <a:rPr lang="en-US" sz="3600" b="1" baseline="30000" dirty="0" smtClean="0"/>
              <a:t>rd</a:t>
            </a:r>
            <a:r>
              <a:rPr lang="en-US" sz="3600" b="1" dirty="0" smtClean="0"/>
              <a:t> Pillar:  preference for the poor</a:t>
            </a:r>
          </a:p>
          <a:p>
            <a:r>
              <a:rPr lang="en-US" sz="3600" b="1" dirty="0" smtClean="0"/>
              <a:t>4</a:t>
            </a:r>
            <a:r>
              <a:rPr lang="en-US" sz="3600" b="1" baseline="30000" dirty="0" smtClean="0"/>
              <a:t>th</a:t>
            </a:r>
            <a:r>
              <a:rPr lang="en-US" sz="3600" b="1" dirty="0" smtClean="0"/>
              <a:t> Pillar: priority given to the brothers and sisters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Sole goal of formation – the following of Christ.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+mn-lt"/>
              </a:rPr>
              <a:t>HEARTS ON FIRE FOR THE LORD!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8080"/>
            <a:ext cx="10515600" cy="502888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Fire in Scripture – we are to “burn” with love of God</a:t>
            </a:r>
          </a:p>
          <a:p>
            <a:r>
              <a:rPr lang="en-US" sz="3600" b="1" dirty="0" smtClean="0"/>
              <a:t>Characteristics of Secular Franciscans:</a:t>
            </a:r>
          </a:p>
          <a:p>
            <a:pPr lvl="2"/>
            <a:r>
              <a:rPr lang="en-US" sz="3200" b="1" dirty="0" smtClean="0"/>
              <a:t>Passionate about Jesus</a:t>
            </a:r>
          </a:p>
          <a:p>
            <a:pPr lvl="2"/>
            <a:r>
              <a:rPr lang="en-US" sz="3200" b="1" dirty="0" smtClean="0"/>
              <a:t>Totally committed to Him</a:t>
            </a:r>
          </a:p>
          <a:p>
            <a:pPr lvl="2"/>
            <a:r>
              <a:rPr lang="en-US" sz="3200" b="1" dirty="0" smtClean="0"/>
              <a:t>In love with Jesus with your whole being</a:t>
            </a:r>
          </a:p>
          <a:p>
            <a:pPr lvl="2"/>
            <a:r>
              <a:rPr lang="en-US" sz="3200" b="1" dirty="0" smtClean="0"/>
              <a:t>Showing that love to </a:t>
            </a:r>
            <a:r>
              <a:rPr lang="en-US" sz="3200" b="1" i="1" dirty="0" smtClean="0"/>
              <a:t>everyone all</a:t>
            </a:r>
            <a:r>
              <a:rPr lang="en-US" sz="3200" b="1" dirty="0"/>
              <a:t> </a:t>
            </a:r>
            <a:r>
              <a:rPr lang="en-US" sz="3200" b="1" dirty="0" smtClean="0"/>
              <a:t>the time</a:t>
            </a:r>
          </a:p>
          <a:p>
            <a:pPr lvl="2"/>
            <a:r>
              <a:rPr lang="en-US" sz="3200" b="1" dirty="0" smtClean="0"/>
              <a:t>Praying always</a:t>
            </a:r>
          </a:p>
          <a:p>
            <a:pPr lvl="2"/>
            <a:r>
              <a:rPr lang="en-US" sz="3200" b="1" dirty="0" smtClean="0"/>
              <a:t>Having only one focus – Jesus Christ</a:t>
            </a:r>
          </a:p>
          <a:p>
            <a:pPr lvl="2"/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1B4F-ED75-4201-AE8E-A32D2CF3528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4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822</Words>
  <Application>Microsoft Office PowerPoint</Application>
  <PresentationFormat>Widescreen</PresentationFormat>
  <Paragraphs>129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WHAT IS CHRISTIAN FORMATION  and in particular FORMATION FOR US SECULAR FRANCISCANS</vt:lpstr>
      <vt:lpstr>WHAT IS FORMATION?</vt:lpstr>
      <vt:lpstr>FORM OF LIFE</vt:lpstr>
      <vt:lpstr>WHAT IS FORMATION?</vt:lpstr>
      <vt:lpstr>START AFRESH FROM CHRIST</vt:lpstr>
      <vt:lpstr>GOAL OF CHRISTIAN FORMATION</vt:lpstr>
      <vt:lpstr>PROBLEMS WITH CURRENT FORMATION</vt:lpstr>
      <vt:lpstr>PROBLEMS, con’t.</vt:lpstr>
      <vt:lpstr>PROBLEMS, con’t.</vt:lpstr>
      <vt:lpstr>WHAT IS NOT FORMATION</vt:lpstr>
      <vt:lpstr> </vt:lpstr>
      <vt:lpstr>THE HEART AND GOAL OF FORMATION</vt:lpstr>
      <vt:lpstr>FRANCISCAN FORMATION</vt:lpstr>
      <vt:lpstr>MEETING JESUS</vt:lpstr>
      <vt:lpstr>CONTEMPLATION</vt:lpstr>
      <vt:lpstr>MEANING OF THE CALL</vt:lpstr>
      <vt:lpstr>FORMATORS’ JOB</vt:lpstr>
      <vt:lpstr>CORNERSTONES OF THE FRANCISCAN FORMATION</vt:lpstr>
      <vt:lpstr>HEARTS ON FIRE FOR THE LORD!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CHRISTIAN FORMATION  and in particular FORMATION FOR US SECULAR FRANCISCANS</dc:title>
  <dc:creator>Sylvia Paoli</dc:creator>
  <cp:lastModifiedBy>Sylvia Paoli</cp:lastModifiedBy>
  <cp:revision>16</cp:revision>
  <dcterms:created xsi:type="dcterms:W3CDTF">2015-10-09T22:27:21Z</dcterms:created>
  <dcterms:modified xsi:type="dcterms:W3CDTF">2015-10-10T05:20:54Z</dcterms:modified>
</cp:coreProperties>
</file>