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9900CC"/>
    <a:srgbClr val="E62C00"/>
    <a:srgbClr val="FF3300"/>
    <a:srgbClr val="0000FF"/>
    <a:srgbClr val="008E40"/>
    <a:srgbClr val="0000CC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0" y="-13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825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86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895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586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445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076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88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444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483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494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508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95770-588C-4B61-9947-965D59A5E92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35C9B-0701-4511-BEFC-0005A8B86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879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400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/>
              <a:t>Most High</a:t>
            </a:r>
          </a:p>
          <a:p>
            <a:pPr marL="0" indent="0" algn="ctr">
              <a:buNone/>
            </a:pPr>
            <a:r>
              <a:rPr lang="en-US" sz="3600" b="1" dirty="0" smtClean="0"/>
              <a:t>Glorious God,</a:t>
            </a:r>
          </a:p>
          <a:p>
            <a:pPr marL="0" indent="0" algn="ctr">
              <a:buNone/>
            </a:pPr>
            <a:r>
              <a:rPr lang="en-US" sz="3600" b="1" dirty="0" smtClean="0"/>
              <a:t>Enlighten the darkness of my heart</a:t>
            </a:r>
          </a:p>
          <a:p>
            <a:pPr marL="0" indent="0" algn="ctr">
              <a:buNone/>
            </a:pPr>
            <a:r>
              <a:rPr lang="en-US" sz="3600" b="1" dirty="0" smtClean="0"/>
              <a:t>And give me</a:t>
            </a:r>
          </a:p>
          <a:p>
            <a:pPr marL="0" indent="0" algn="ctr">
              <a:buNone/>
            </a:pPr>
            <a:r>
              <a:rPr lang="en-US" sz="3600" b="1" dirty="0" smtClean="0"/>
              <a:t>True faith,</a:t>
            </a:r>
          </a:p>
          <a:p>
            <a:pPr marL="0" indent="0" algn="ctr">
              <a:buNone/>
            </a:pPr>
            <a:r>
              <a:rPr lang="en-US" sz="3600" b="1" dirty="0" smtClean="0"/>
              <a:t>Certain hope, And perfect charity,</a:t>
            </a:r>
          </a:p>
          <a:p>
            <a:pPr marL="0" indent="0" algn="ctr">
              <a:buNone/>
            </a:pPr>
            <a:r>
              <a:rPr lang="en-US" sz="3600" b="1" dirty="0" smtClean="0"/>
              <a:t>Sense and knowledge, Lord,</a:t>
            </a:r>
          </a:p>
          <a:p>
            <a:pPr marL="0" indent="0" algn="ctr">
              <a:buNone/>
            </a:pPr>
            <a:r>
              <a:rPr lang="en-US" sz="3600" b="1" dirty="0" smtClean="0"/>
              <a:t>That I may carry out</a:t>
            </a:r>
          </a:p>
          <a:p>
            <a:pPr marL="0" indent="0" algn="ctr">
              <a:buNone/>
            </a:pPr>
            <a:r>
              <a:rPr lang="en-US" sz="3600" b="1" dirty="0" smtClean="0"/>
              <a:t>Your holy and true command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63208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b="1" dirty="0" smtClean="0"/>
              <a:t>Franciscan  Writers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</a:rPr>
              <a:t>WHY ???</a:t>
            </a:r>
          </a:p>
          <a:p>
            <a:pPr marL="0" indent="0">
              <a:buNone/>
            </a:pPr>
            <a:endParaRPr lang="en-US" sz="4000" b="1" dirty="0"/>
          </a:p>
          <a:p>
            <a:r>
              <a:rPr lang="en-US" sz="4000" b="1" dirty="0" smtClean="0"/>
              <a:t>Leadership requires deeper insights</a:t>
            </a:r>
          </a:p>
          <a:p>
            <a:r>
              <a:rPr lang="en-US" sz="4000" b="1" dirty="0" smtClean="0"/>
              <a:t>We need to be critical thinkers</a:t>
            </a:r>
          </a:p>
          <a:p>
            <a:endParaRPr lang="en-US" sz="4000" b="1" dirty="0"/>
          </a:p>
          <a:p>
            <a:pPr marL="0" indent="0" algn="r">
              <a:buNone/>
            </a:pPr>
            <a:endParaRPr lang="en-US" sz="1600" b="1" dirty="0" smtClean="0"/>
          </a:p>
          <a:p>
            <a:pPr marL="0" indent="0" algn="r">
              <a:buNone/>
            </a:pPr>
            <a:r>
              <a:rPr lang="en-US" sz="2000" b="1" dirty="0" smtClean="0"/>
              <a:t>2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7935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97162"/>
          </a:xfrm>
        </p:spPr>
        <p:txBody>
          <a:bodyPr/>
          <a:lstStyle/>
          <a:p>
            <a:r>
              <a:rPr lang="en-US" b="1" dirty="0" smtClean="0">
                <a:solidFill>
                  <a:srgbClr val="9900CC"/>
                </a:solidFill>
              </a:rPr>
              <a:t>PRIMARY  SOURCES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/>
              <a:t>Documents or artifacts created during the time under study</a:t>
            </a:r>
            <a:br>
              <a:rPr lang="en-US" sz="3600" b="1" dirty="0" smtClean="0"/>
            </a:br>
            <a:r>
              <a:rPr lang="en-US" sz="3600" b="1" dirty="0" smtClean="0"/>
              <a:t>Examples: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971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smtClean="0">
                <a:solidFill>
                  <a:srgbClr val="008000"/>
                </a:solidFill>
              </a:rPr>
              <a:t>SECONDARY  SOURCES</a:t>
            </a:r>
          </a:p>
          <a:p>
            <a:pPr marL="0" indent="0" algn="ctr">
              <a:buNone/>
            </a:pPr>
            <a:r>
              <a:rPr lang="en-US" sz="3600" b="1" dirty="0" smtClean="0"/>
              <a:t>Interprets and analyzes primary sources</a:t>
            </a:r>
          </a:p>
          <a:p>
            <a:pPr marL="0" indent="0" algn="ctr">
              <a:buNone/>
            </a:pPr>
            <a:r>
              <a:rPr lang="en-US" sz="3600" b="1" dirty="0" smtClean="0"/>
              <a:t>Examples:</a:t>
            </a:r>
          </a:p>
          <a:p>
            <a:pPr marL="0" indent="0" algn="r">
              <a:buNone/>
            </a:pPr>
            <a:endParaRPr lang="en-US" sz="2000" b="1" dirty="0"/>
          </a:p>
          <a:p>
            <a:pPr marL="0" indent="0" algn="r">
              <a:buNone/>
            </a:pPr>
            <a:r>
              <a:rPr lang="en-US" sz="2000" b="1" dirty="0" smtClean="0"/>
              <a:t>3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55768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HOW ???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9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RESOURCES</a:t>
            </a:r>
          </a:p>
          <a:p>
            <a:pPr marL="0" indent="0">
              <a:buNone/>
            </a:pPr>
            <a:r>
              <a:rPr lang="en-US" sz="3500" b="1" dirty="0" smtClean="0"/>
              <a:t>F</a:t>
            </a:r>
            <a:r>
              <a:rPr lang="en-US" sz="3500" b="1" u="sng" dirty="0" smtClean="0"/>
              <a:t>rancis of Assisi, History, Hagiography, and Hermeneutics in the Early Documents</a:t>
            </a:r>
          </a:p>
          <a:p>
            <a:pPr marL="0" indent="0">
              <a:buNone/>
            </a:pPr>
            <a:r>
              <a:rPr lang="en-US" sz="3000" b="1" dirty="0" smtClean="0"/>
              <a:t>Jay </a:t>
            </a:r>
            <a:r>
              <a:rPr lang="en-US" sz="2800" b="1" dirty="0" smtClean="0"/>
              <a:t>M. Hammond, New City Press, 2004</a:t>
            </a:r>
            <a:endParaRPr lang="en-US" sz="3000" b="1" dirty="0" smtClean="0"/>
          </a:p>
          <a:p>
            <a:pPr marL="0" indent="0">
              <a:buNone/>
            </a:pPr>
            <a:endParaRPr lang="en-US" sz="1200" b="1" dirty="0"/>
          </a:p>
          <a:p>
            <a:pPr marL="0" indent="0">
              <a:buNone/>
            </a:pPr>
            <a:r>
              <a:rPr lang="en-US" sz="2800" b="1" u="sng" dirty="0" smtClean="0">
                <a:solidFill>
                  <a:srgbClr val="FF0000"/>
                </a:solidFill>
              </a:rPr>
              <a:t>Hagiography</a:t>
            </a:r>
            <a:r>
              <a:rPr lang="en-US" sz="2800" b="1" dirty="0" smtClean="0"/>
              <a:t>:  Primary medieval tool used in literary pieces to increase devotion.</a:t>
            </a:r>
          </a:p>
          <a:p>
            <a:pPr marL="0" indent="0">
              <a:buNone/>
            </a:pPr>
            <a:endParaRPr lang="en-US" sz="1200" b="1" dirty="0" smtClean="0"/>
          </a:p>
          <a:p>
            <a:pPr marL="0" indent="0">
              <a:buNone/>
            </a:pPr>
            <a:r>
              <a:rPr lang="en-US" sz="2800" b="1" u="sng" dirty="0" smtClean="0">
                <a:solidFill>
                  <a:srgbClr val="FF0000"/>
                </a:solidFill>
              </a:rPr>
              <a:t>Hermeneutics</a:t>
            </a:r>
            <a:r>
              <a:rPr lang="en-US" sz="2800" b="1" dirty="0" smtClean="0"/>
              <a:t>:  Branch of knowledge that deals with interpretation.</a:t>
            </a:r>
          </a:p>
          <a:p>
            <a:pPr marL="0" indent="0" algn="r">
              <a:buNone/>
            </a:pPr>
            <a:r>
              <a:rPr lang="en-US" sz="2000" b="1" dirty="0" smtClean="0"/>
              <a:t>4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28535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sz="1300" b="1" dirty="0" smtClean="0"/>
          </a:p>
          <a:p>
            <a:pPr marL="0" indent="0" algn="ctr">
              <a:buNone/>
            </a:pPr>
            <a:r>
              <a:rPr lang="en-US" b="1" u="sng" dirty="0" smtClean="0"/>
              <a:t>Studying the Life of St. Francis of Assisi,</a:t>
            </a:r>
            <a:r>
              <a:rPr lang="en-US" b="1" dirty="0" smtClean="0"/>
              <a:t> </a:t>
            </a:r>
          </a:p>
          <a:p>
            <a:pPr marL="0" indent="0" algn="ctr">
              <a:buNone/>
            </a:pPr>
            <a:r>
              <a:rPr lang="en-US" b="1" dirty="0" smtClean="0"/>
              <a:t>A Beginners Workbook (2</a:t>
            </a:r>
            <a:r>
              <a:rPr lang="en-US" b="1" baseline="30000" dirty="0" smtClean="0"/>
              <a:t>nd</a:t>
            </a:r>
            <a:r>
              <a:rPr lang="en-US" b="1" dirty="0" smtClean="0"/>
              <a:t> Edition) </a:t>
            </a:r>
          </a:p>
          <a:p>
            <a:pPr marL="0" indent="0" algn="ctr">
              <a:buNone/>
            </a:pPr>
            <a:r>
              <a:rPr lang="en-US" b="1" dirty="0" smtClean="0"/>
              <a:t> William R. Hugo, OFM, Cap.</a:t>
            </a:r>
          </a:p>
          <a:p>
            <a:pPr marL="0" indent="0" algn="ctr">
              <a:buNone/>
            </a:pPr>
            <a:r>
              <a:rPr lang="en-US" b="1" dirty="0" smtClean="0"/>
              <a:t> New York City Press 2011</a:t>
            </a:r>
          </a:p>
          <a:p>
            <a:pPr marL="0" indent="0" algn="ctr">
              <a:buNone/>
            </a:pPr>
            <a:endParaRPr lang="en-US" sz="1200" b="1" dirty="0"/>
          </a:p>
          <a:p>
            <a:pPr marL="0" indent="0" algn="ctr">
              <a:buNone/>
            </a:pPr>
            <a:r>
              <a:rPr lang="en-US" b="1" u="sng" dirty="0" smtClean="0"/>
              <a:t>The Road to Assisi:</a:t>
            </a:r>
            <a:r>
              <a:rPr lang="en-US" b="1" dirty="0" smtClean="0"/>
              <a:t> </a:t>
            </a:r>
          </a:p>
          <a:p>
            <a:pPr marL="0" indent="0" algn="ctr">
              <a:buNone/>
            </a:pPr>
            <a:r>
              <a:rPr lang="en-US" b="1" dirty="0" smtClean="0"/>
              <a:t> The Essential Biography of St. Francis,</a:t>
            </a:r>
          </a:p>
          <a:p>
            <a:pPr marL="0" indent="0" algn="ctr">
              <a:buNone/>
            </a:pPr>
            <a:r>
              <a:rPr lang="en-US" b="1" dirty="0" smtClean="0"/>
              <a:t> Paul Sabatier  2003 </a:t>
            </a:r>
            <a:r>
              <a:rPr lang="en-US" b="1" dirty="0" err="1" smtClean="0"/>
              <a:t>Paraclete</a:t>
            </a:r>
            <a:r>
              <a:rPr lang="en-US" b="1" dirty="0" smtClean="0"/>
              <a:t> Press</a:t>
            </a:r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sz="4400" b="1" dirty="0" smtClean="0">
                <a:solidFill>
                  <a:srgbClr val="C00000"/>
                </a:solidFill>
              </a:rPr>
              <a:t>“The Franciscan Question”</a:t>
            </a:r>
          </a:p>
          <a:p>
            <a:pPr marL="0" indent="0" algn="r">
              <a:buNone/>
            </a:pPr>
            <a:r>
              <a:rPr lang="en-US" sz="2000" b="1" dirty="0"/>
              <a:t>5</a:t>
            </a:r>
            <a:endParaRPr 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2482055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FRANCIS OF ASSISI: </a:t>
            </a:r>
            <a:br>
              <a:rPr lang="en-US" b="1" dirty="0" smtClean="0"/>
            </a:br>
            <a:r>
              <a:rPr lang="en-US" b="1" dirty="0" smtClean="0"/>
              <a:t>THE EARLY DOCUMENTS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200" dirty="0" smtClean="0"/>
          </a:p>
          <a:p>
            <a:r>
              <a:rPr lang="en-US" sz="3600" b="1" dirty="0" smtClean="0"/>
              <a:t>Vol. 1     The Saint (1209 – 1365)</a:t>
            </a:r>
          </a:p>
          <a:p>
            <a:endParaRPr lang="en-US" sz="3600" b="1" dirty="0" smtClean="0"/>
          </a:p>
          <a:p>
            <a:r>
              <a:rPr lang="en-US" sz="3600" b="1" dirty="0" smtClean="0"/>
              <a:t>Vol. 2     The Founder (1240 – 1272)</a:t>
            </a:r>
          </a:p>
          <a:p>
            <a:pPr marL="0" indent="0">
              <a:buNone/>
            </a:pPr>
            <a:endParaRPr lang="en-US" sz="3600" b="1" dirty="0" smtClean="0"/>
          </a:p>
          <a:p>
            <a:r>
              <a:rPr lang="en-US" sz="3600" b="1" dirty="0" smtClean="0"/>
              <a:t>Vol. 3     The Prophet  (1277 – 1365)</a:t>
            </a:r>
          </a:p>
          <a:p>
            <a:pPr marL="0" indent="0" algn="r">
              <a:buNone/>
            </a:pPr>
            <a:r>
              <a:rPr lang="en-US" sz="2000" b="1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59215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14400"/>
          </a:xfrm>
        </p:spPr>
        <p:txBody>
          <a:bodyPr/>
          <a:lstStyle/>
          <a:p>
            <a:r>
              <a:rPr lang="en-US" b="1" dirty="0" smtClean="0"/>
              <a:t>OTHER  RESOURCES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33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u="sng" dirty="0" smtClean="0"/>
              <a:t>The History of Franciscan Theology</a:t>
            </a:r>
          </a:p>
          <a:p>
            <a:pPr marL="0" indent="0" algn="ctr">
              <a:buNone/>
            </a:pPr>
            <a:r>
              <a:rPr lang="en-US" sz="2800" b="1" dirty="0" smtClean="0"/>
              <a:t>Kenan B. Osborne, OFM</a:t>
            </a:r>
          </a:p>
          <a:p>
            <a:pPr marL="0" indent="0" algn="ctr">
              <a:buNone/>
            </a:pPr>
            <a:r>
              <a:rPr lang="en-US" sz="2800" b="1" dirty="0" smtClean="0"/>
              <a:t>Franciscan Institute 1994</a:t>
            </a:r>
          </a:p>
          <a:p>
            <a:pPr marL="0" indent="0" algn="ctr">
              <a:buNone/>
            </a:pPr>
            <a:endParaRPr lang="en-US" sz="800" b="1" dirty="0" smtClean="0"/>
          </a:p>
          <a:p>
            <a:pPr marL="0" indent="0" algn="ctr">
              <a:buNone/>
            </a:pPr>
            <a:r>
              <a:rPr lang="en-US" sz="2800" b="1" u="sng" dirty="0" smtClean="0">
                <a:solidFill>
                  <a:srgbClr val="9900CC"/>
                </a:solidFill>
              </a:rPr>
              <a:t>Women of the Streets:</a:t>
            </a:r>
          </a:p>
          <a:p>
            <a:pPr marL="0" indent="0" algn="ctr">
              <a:buNone/>
            </a:pPr>
            <a:r>
              <a:rPr lang="en-US" sz="2800" b="1" dirty="0" smtClean="0">
                <a:solidFill>
                  <a:srgbClr val="9900CC"/>
                </a:solidFill>
              </a:rPr>
              <a:t>Early Franciscan Women  &amp; Their Mendicant Vocation</a:t>
            </a:r>
          </a:p>
          <a:p>
            <a:pPr marL="0" indent="0" algn="ctr">
              <a:buNone/>
            </a:pPr>
            <a:r>
              <a:rPr lang="en-US" sz="2800" b="1" dirty="0" smtClean="0">
                <a:solidFill>
                  <a:srgbClr val="9900CC"/>
                </a:solidFill>
              </a:rPr>
              <a:t>Darleen </a:t>
            </a:r>
            <a:r>
              <a:rPr lang="en-US" sz="2800" b="1" dirty="0" err="1" smtClean="0">
                <a:solidFill>
                  <a:srgbClr val="9900CC"/>
                </a:solidFill>
              </a:rPr>
              <a:t>Pryds</a:t>
            </a:r>
            <a:r>
              <a:rPr lang="en-US" sz="2800" b="1" dirty="0" smtClean="0">
                <a:solidFill>
                  <a:srgbClr val="9900CC"/>
                </a:solidFill>
              </a:rPr>
              <a:t>,  Franciscan Institute  2010</a:t>
            </a:r>
          </a:p>
          <a:p>
            <a:pPr marL="0" indent="0" algn="ctr">
              <a:buNone/>
            </a:pPr>
            <a:endParaRPr lang="en-US" sz="800" b="1" dirty="0" smtClean="0">
              <a:solidFill>
                <a:srgbClr val="9900CC"/>
              </a:solidFill>
            </a:endParaRPr>
          </a:p>
          <a:p>
            <a:pPr marL="0" indent="0" algn="ctr">
              <a:buNone/>
            </a:pPr>
            <a:r>
              <a:rPr lang="en-US" sz="2800" b="1" u="sng" dirty="0" smtClean="0"/>
              <a:t>Francis and Clare: The Complete Works</a:t>
            </a:r>
          </a:p>
          <a:p>
            <a:pPr marL="0" indent="0" algn="ctr">
              <a:buNone/>
            </a:pPr>
            <a:r>
              <a:rPr lang="en-US" sz="2800" b="1" dirty="0" smtClean="0"/>
              <a:t>Regis Armstrong OFM, Cap. &amp; Ignatius Brady, OFM</a:t>
            </a:r>
          </a:p>
          <a:p>
            <a:pPr marL="0" indent="0" algn="ctr">
              <a:buNone/>
            </a:pPr>
            <a:r>
              <a:rPr lang="en-US" sz="2800" b="1" dirty="0" smtClean="0"/>
              <a:t>Paulist Press , 1982</a:t>
            </a:r>
          </a:p>
          <a:p>
            <a:pPr marL="0" indent="0" algn="r">
              <a:buNone/>
            </a:pPr>
            <a:r>
              <a:rPr lang="en-US" sz="2000" b="1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81110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229600" cy="55927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u="sng" dirty="0" smtClean="0"/>
              <a:t>St. Francis of Assisi , Writings for a Gospel Life</a:t>
            </a:r>
          </a:p>
          <a:p>
            <a:pPr marL="0" indent="0" algn="ctr">
              <a:buNone/>
            </a:pPr>
            <a:r>
              <a:rPr lang="en-US" sz="2800" b="1" dirty="0" smtClean="0"/>
              <a:t>Regis J. Armstrong,  OFM, Cap.</a:t>
            </a:r>
          </a:p>
          <a:p>
            <a:pPr marL="0" indent="0" algn="ctr">
              <a:buNone/>
            </a:pPr>
            <a:r>
              <a:rPr lang="en-US" sz="2800" b="1" dirty="0" smtClean="0"/>
              <a:t>Crossroads Publishing,  NY  1994</a:t>
            </a:r>
          </a:p>
          <a:p>
            <a:pPr marL="0" indent="0" algn="ctr">
              <a:buNone/>
            </a:pPr>
            <a:endParaRPr lang="en-US" sz="1200" b="1" dirty="0"/>
          </a:p>
          <a:p>
            <a:pPr marL="0" indent="0" algn="ctr">
              <a:buNone/>
            </a:pPr>
            <a:r>
              <a:rPr lang="en-US" sz="2800" b="1" u="sng" dirty="0" err="1" smtClean="0">
                <a:solidFill>
                  <a:srgbClr val="FF3300"/>
                </a:solidFill>
              </a:rPr>
              <a:t>Greyfriar’s</a:t>
            </a:r>
            <a:r>
              <a:rPr lang="en-US" sz="2800" b="1" u="sng" dirty="0" smtClean="0">
                <a:solidFill>
                  <a:srgbClr val="FF3300"/>
                </a:solidFill>
              </a:rPr>
              <a:t>  Review </a:t>
            </a:r>
            <a:r>
              <a:rPr lang="en-US" sz="2800" b="1" dirty="0" smtClean="0">
                <a:solidFill>
                  <a:srgbClr val="FF3300"/>
                </a:solidFill>
              </a:rPr>
              <a:t>  and   </a:t>
            </a:r>
            <a:r>
              <a:rPr lang="en-US" sz="2800" b="1" u="sng" dirty="0" smtClean="0">
                <a:solidFill>
                  <a:srgbClr val="FF3300"/>
                </a:solidFill>
              </a:rPr>
              <a:t>The Cord</a:t>
            </a:r>
          </a:p>
          <a:p>
            <a:pPr marL="0" indent="0" algn="ctr">
              <a:buNone/>
            </a:pPr>
            <a:r>
              <a:rPr lang="en-US" sz="2800" b="1" dirty="0" smtClean="0">
                <a:solidFill>
                  <a:srgbClr val="FF3300"/>
                </a:solidFill>
              </a:rPr>
              <a:t>(periodicals)   Franciscan Institute</a:t>
            </a:r>
          </a:p>
          <a:p>
            <a:pPr marL="0" indent="0" algn="ctr">
              <a:buNone/>
            </a:pPr>
            <a:endParaRPr lang="en-US" sz="1200" b="1" dirty="0"/>
          </a:p>
          <a:p>
            <a:pPr marL="0" indent="0" algn="ctr">
              <a:buNone/>
            </a:pPr>
            <a:r>
              <a:rPr lang="en-US" sz="2800" b="1" u="sng" dirty="0" smtClean="0"/>
              <a:t>The Rule of the Secular Franciscan Order:</a:t>
            </a:r>
          </a:p>
          <a:p>
            <a:pPr marL="0" indent="0" algn="ctr">
              <a:buNone/>
            </a:pPr>
            <a:r>
              <a:rPr lang="en-US" sz="2800" b="1" u="sng" dirty="0" smtClean="0"/>
              <a:t>Origins, Development, Interpretation</a:t>
            </a:r>
          </a:p>
          <a:p>
            <a:pPr marL="0" indent="0" algn="ctr">
              <a:buNone/>
            </a:pPr>
            <a:r>
              <a:rPr lang="en-US" sz="2800" b="1" dirty="0" smtClean="0"/>
              <a:t>Robert M. Stewart</a:t>
            </a:r>
          </a:p>
          <a:p>
            <a:pPr marL="514350" indent="-514350" algn="ctr">
              <a:buAutoNum type="arabicPlain" startAt="1991"/>
            </a:pPr>
            <a:r>
              <a:rPr lang="en-US" sz="2800" b="1" dirty="0" smtClean="0"/>
              <a:t>,  Available on Amazon.com</a:t>
            </a:r>
          </a:p>
          <a:p>
            <a:pPr marL="0" indent="0" algn="r">
              <a:buNone/>
            </a:pPr>
            <a:r>
              <a:rPr lang="en-US" sz="2000" b="1" dirty="0" smtClean="0"/>
              <a:t>8</a:t>
            </a:r>
          </a:p>
          <a:p>
            <a:pPr marL="0" indent="0" algn="ctr">
              <a:buNone/>
            </a:pPr>
            <a:endParaRPr lang="en-US" sz="2800" b="1" dirty="0" smtClean="0"/>
          </a:p>
          <a:p>
            <a:pPr marL="0" indent="0" algn="ctr">
              <a:buNone/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07413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b="1" u="sng" dirty="0" smtClean="0"/>
              <a:t>St. Francis of Assisi</a:t>
            </a:r>
            <a:r>
              <a:rPr lang="en-US" sz="2800" b="1" dirty="0" smtClean="0"/>
              <a:t>: </a:t>
            </a:r>
          </a:p>
          <a:p>
            <a:pPr marL="0" indent="0" algn="ctr">
              <a:buNone/>
            </a:pPr>
            <a:r>
              <a:rPr lang="en-US" sz="2800" b="1" dirty="0" smtClean="0"/>
              <a:t>Jacques Le Goff</a:t>
            </a:r>
          </a:p>
          <a:p>
            <a:pPr marL="0" indent="0" algn="ctr">
              <a:buNone/>
            </a:pPr>
            <a:r>
              <a:rPr lang="en-US" sz="2800" b="1" dirty="0" smtClean="0"/>
              <a:t>Routledge,  NY  2004</a:t>
            </a:r>
          </a:p>
          <a:p>
            <a:pPr marL="0" indent="0" algn="ctr">
              <a:buNone/>
            </a:pPr>
            <a:endParaRPr lang="en-US" sz="1200" b="1" dirty="0"/>
          </a:p>
          <a:p>
            <a:pPr marL="0" indent="0" algn="ctr">
              <a:buNone/>
            </a:pPr>
            <a:r>
              <a:rPr lang="en-US" sz="2800" b="1" u="sng" dirty="0" smtClean="0">
                <a:solidFill>
                  <a:srgbClr val="008000"/>
                </a:solidFill>
              </a:rPr>
              <a:t>Francis of Assisi</a:t>
            </a:r>
          </a:p>
          <a:p>
            <a:pPr marL="0" indent="0" algn="ctr">
              <a:buNone/>
            </a:pPr>
            <a:r>
              <a:rPr lang="en-US" sz="2800" b="1" dirty="0" smtClean="0">
                <a:solidFill>
                  <a:srgbClr val="008000"/>
                </a:solidFill>
              </a:rPr>
              <a:t>The Life and Afterlife of a Medieval Saint</a:t>
            </a:r>
          </a:p>
          <a:p>
            <a:pPr marL="0" indent="0" algn="ctr">
              <a:buNone/>
            </a:pPr>
            <a:r>
              <a:rPr lang="en-US" sz="2800" b="1" dirty="0" smtClean="0">
                <a:solidFill>
                  <a:srgbClr val="008000"/>
                </a:solidFill>
              </a:rPr>
              <a:t>Andre’ </a:t>
            </a:r>
            <a:r>
              <a:rPr lang="en-US" sz="2800" b="1" dirty="0" err="1" smtClean="0">
                <a:solidFill>
                  <a:srgbClr val="008000"/>
                </a:solidFill>
              </a:rPr>
              <a:t>Vauchez</a:t>
            </a:r>
            <a:endParaRPr lang="en-US" sz="2800" b="1" dirty="0" smtClean="0">
              <a:solidFill>
                <a:srgbClr val="008000"/>
              </a:solidFill>
            </a:endParaRPr>
          </a:p>
          <a:p>
            <a:pPr marL="514350" indent="-514350" algn="ctr">
              <a:buAutoNum type="arabicPlain" startAt="2002"/>
            </a:pPr>
            <a:r>
              <a:rPr lang="en-US" sz="2800" b="1" dirty="0" smtClean="0">
                <a:solidFill>
                  <a:srgbClr val="008000"/>
                </a:solidFill>
              </a:rPr>
              <a:t> Available on Amazon.com</a:t>
            </a:r>
          </a:p>
          <a:p>
            <a:pPr marL="514350" indent="-514350" algn="ctr">
              <a:buAutoNum type="arabicPlain" startAt="2002"/>
            </a:pPr>
            <a:endParaRPr lang="en-US" sz="1200" b="1" dirty="0"/>
          </a:p>
          <a:p>
            <a:pPr marL="0" indent="0" algn="ctr">
              <a:buNone/>
            </a:pPr>
            <a:r>
              <a:rPr lang="en-US" sz="2800" b="1" u="sng" dirty="0" smtClean="0"/>
              <a:t>Francis of Assisi</a:t>
            </a:r>
          </a:p>
          <a:p>
            <a:pPr marL="0" indent="0" algn="ctr">
              <a:buNone/>
            </a:pPr>
            <a:r>
              <a:rPr lang="en-US" sz="2800" b="1" dirty="0" err="1" smtClean="0"/>
              <a:t>Arnoldo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Fortini</a:t>
            </a:r>
            <a:endParaRPr lang="en-US" sz="2800" b="1" dirty="0" smtClean="0"/>
          </a:p>
          <a:p>
            <a:pPr marL="0" indent="0" algn="ctr">
              <a:buNone/>
            </a:pPr>
            <a:r>
              <a:rPr lang="en-US" sz="2800" b="1" dirty="0" smtClean="0"/>
              <a:t>Crossroad Publishing,  NY  1981</a:t>
            </a:r>
          </a:p>
          <a:p>
            <a:pPr marL="0" indent="0" algn="r">
              <a:buNone/>
            </a:pPr>
            <a:r>
              <a:rPr lang="en-US" sz="2000" b="1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94603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19800"/>
          </a:xfrm>
        </p:spPr>
        <p:txBody>
          <a:bodyPr/>
          <a:lstStyle/>
          <a:p>
            <a:pPr marL="0" indent="0" algn="ctr">
              <a:buNone/>
            </a:pPr>
            <a:r>
              <a:rPr lang="en-US" b="1" u="sng" dirty="0" smtClean="0"/>
              <a:t>Franciscan Family Connections</a:t>
            </a:r>
          </a:p>
          <a:p>
            <a:pPr marL="0" indent="0" algn="ctr">
              <a:buNone/>
            </a:pPr>
            <a:r>
              <a:rPr lang="en-US" b="1" dirty="0" smtClean="0"/>
              <a:t>CNSA</a:t>
            </a:r>
          </a:p>
          <a:p>
            <a:pPr marL="0" indent="0" algn="ctr">
              <a:buNone/>
            </a:pPr>
            <a:r>
              <a:rPr lang="en-US" b="1" dirty="0" smtClean="0"/>
              <a:t>Lester Bach, OFM, Cap.    Bob Brady, OFM</a:t>
            </a:r>
          </a:p>
          <a:p>
            <a:pPr marL="0" indent="0" algn="ctr">
              <a:buNone/>
            </a:pPr>
            <a:r>
              <a:rPr lang="en-US" b="1" dirty="0" smtClean="0"/>
              <a:t>Bart </a:t>
            </a:r>
            <a:r>
              <a:rPr lang="en-US" b="1" dirty="0" err="1" smtClean="0"/>
              <a:t>Karwacki</a:t>
            </a:r>
            <a:r>
              <a:rPr lang="en-US" b="1" dirty="0" smtClean="0"/>
              <a:t>, OFM, Conv.   Kevin </a:t>
            </a:r>
            <a:r>
              <a:rPr lang="en-US" b="1" dirty="0" err="1" smtClean="0"/>
              <a:t>Queally</a:t>
            </a:r>
            <a:r>
              <a:rPr lang="en-US" b="1" dirty="0" smtClean="0"/>
              <a:t>, TOR</a:t>
            </a:r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>
                <a:solidFill>
                  <a:srgbClr val="0000FF"/>
                </a:solidFill>
              </a:rPr>
              <a:t>Chapter six:    </a:t>
            </a:r>
            <a:r>
              <a:rPr lang="en-US" b="1" u="sng" dirty="0" smtClean="0">
                <a:solidFill>
                  <a:srgbClr val="0000FF"/>
                </a:solidFill>
              </a:rPr>
              <a:t>Franciscan Writers   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0000FF"/>
                </a:solidFill>
              </a:rPr>
              <a:t>Page 42 </a:t>
            </a:r>
          </a:p>
          <a:p>
            <a:pPr marL="0" indent="0" algn="ctr">
              <a:buNone/>
            </a:pPr>
            <a:endParaRPr lang="en-US" b="1" dirty="0">
              <a:solidFill>
                <a:srgbClr val="0000FF"/>
              </a:solidFill>
            </a:endParaRPr>
          </a:p>
          <a:p>
            <a:pPr marL="0" indent="0" algn="ctr">
              <a:buNone/>
            </a:pPr>
            <a:endParaRPr lang="en-US" b="1" dirty="0" smtClean="0">
              <a:solidFill>
                <a:srgbClr val="0000FF"/>
              </a:solidFill>
            </a:endParaRPr>
          </a:p>
          <a:p>
            <a:pPr marL="0" indent="0" algn="r">
              <a:buNone/>
            </a:pPr>
            <a:endParaRPr lang="en-US" sz="2000" b="1" dirty="0" smtClean="0">
              <a:solidFill>
                <a:srgbClr val="0000FF"/>
              </a:solidFill>
            </a:endParaRPr>
          </a:p>
          <a:p>
            <a:pPr marL="0" indent="0" algn="r">
              <a:buNone/>
            </a:pPr>
            <a:r>
              <a:rPr lang="en-US" sz="2000" b="1" dirty="0" smtClean="0"/>
              <a:t>10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2622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402</Words>
  <Application>Microsoft Office PowerPoint</Application>
  <PresentationFormat>On-screen Show (4:3)</PresentationFormat>
  <Paragraphs>101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Franciscan  Writers</vt:lpstr>
      <vt:lpstr>PRIMARY  SOURCES Documents or artifacts created during the time under study Examples:</vt:lpstr>
      <vt:lpstr>HOW ???</vt:lpstr>
      <vt:lpstr>PowerPoint Presentation</vt:lpstr>
      <vt:lpstr>FRANCIS OF ASSISI:  THE EARLY DOCUMENTS</vt:lpstr>
      <vt:lpstr>OTHER  RESOURCES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DeSpain</dc:creator>
  <cp:lastModifiedBy>DeSpain</cp:lastModifiedBy>
  <cp:revision>20</cp:revision>
  <dcterms:created xsi:type="dcterms:W3CDTF">2014-09-15T15:41:13Z</dcterms:created>
  <dcterms:modified xsi:type="dcterms:W3CDTF">2014-09-18T22:46:57Z</dcterms:modified>
</cp:coreProperties>
</file>