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01B88-34FA-4997-84CA-BC2D13E7CAF4}" type="datetimeFigureOut">
              <a:rPr lang="en-US" smtClean="0"/>
              <a:t>2/20/2015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52DFD-5717-46B5-93DB-B0BB0557F6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91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2DFD-5717-46B5-93DB-B0BB0557F60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18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E4636-FC81-4491-8067-710CCD319C4A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28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CF87B-79CE-4EFC-9FE4-FEE8E4174E5C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766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84B6-0B3C-4EA1-9850-9700FDBADEE9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01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3E70-784E-4FEF-B5C6-C71ACD844D7E}" type="datetime1">
              <a:rPr lang="en-US" smtClean="0"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41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E7144-B8FC-4453-8A42-4FD2A96D0E83}" type="datetime1">
              <a:rPr lang="en-US" smtClean="0"/>
              <a:t>2/20/2015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386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627B-5B59-42A1-819E-99FD2B76FCFA}" type="datetime1">
              <a:rPr lang="en-US" smtClean="0"/>
              <a:t>2/20/2015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252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0EE4A-F068-472A-A9A9-BFC627CE9A5D}" type="datetime1">
              <a:rPr lang="en-US" smtClean="0"/>
              <a:t>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552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929BC-4112-4253-AEF2-E0987564877B}" type="datetime1">
              <a:rPr lang="en-US" smtClean="0"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822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6E452-5C0E-462B-968D-AF37DDDF6E19}" type="datetime1">
              <a:rPr lang="en-US" smtClean="0"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5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22112-FF57-4AD3-8A6F-1336EB6E0842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652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B88D-8FB0-4BA0-96B1-11E5D3E0D915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2977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C5674-31D0-44F7-A789-3F7E187C2D6F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34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9A9-003C-437A-BAF4-ACC5DBDE44AA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71125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C6FB2-2A67-4734-8CFD-89F6CE0B33FB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44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4525-06C7-49E6-8CB1-3A333BBFCD66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56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7E3E8-2A13-4B16-9FB1-F937320D4C1F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B5B7A-3582-4313-B70F-916A1A50D618}" type="datetime1">
              <a:rPr lang="en-US" smtClean="0"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56AED0C-77F8-4359-B6FD-EEEE4455C7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663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+mn-lt"/>
              </a:rPr>
              <a:t>FRANCISCAN SPIRITUALITY</a:t>
            </a:r>
            <a:endParaRPr lang="en-US" sz="4000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9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9811"/>
            <a:ext cx="10515600" cy="1060904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DEFINITIONS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0715"/>
            <a:ext cx="10515600" cy="4816248"/>
          </a:xfrm>
        </p:spPr>
        <p:txBody>
          <a:bodyPr>
            <a:normAutofit/>
          </a:bodyPr>
          <a:lstStyle/>
          <a:p>
            <a:endParaRPr lang="en-US" b="1" dirty="0" smtClean="0"/>
          </a:p>
          <a:p>
            <a:r>
              <a:rPr lang="en-US" sz="3200" b="1" dirty="0" smtClean="0">
                <a:latin typeface="Calibri" panose="020F0502020204030204" pitchFamily="34" charset="0"/>
              </a:rPr>
              <a:t>Relationship between theology and spirituality.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Theology – the study of God 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Spirituality – the process of personal transformation 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Meaning of spirituality 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Being animated by God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Driven by the Holy Spirit 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455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+mn-lt"/>
              </a:rPr>
              <a:t>CALL OF ST. FRANCIS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74157"/>
            <a:ext cx="8596668" cy="446720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b="1" dirty="0" smtClean="0">
                <a:latin typeface="Calibri" panose="020F0502020204030204" pitchFamily="34" charset="0"/>
              </a:rPr>
              <a:t>Called in his special way:</a:t>
            </a:r>
          </a:p>
          <a:p>
            <a:pPr marL="0" lvl="0" indent="0">
              <a:buNone/>
            </a:pPr>
            <a:endParaRPr lang="en-US" sz="3200" b="1" dirty="0">
              <a:latin typeface="Calibri" panose="020F0502020204030204" pitchFamily="34" charset="0"/>
            </a:endParaRP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To </a:t>
            </a:r>
            <a:r>
              <a:rPr lang="en-US" sz="3200" b="1" dirty="0">
                <a:latin typeface="Calibri" panose="020F0502020204030204" pitchFamily="34" charset="0"/>
              </a:rPr>
              <a:t>represent God (faith</a:t>
            </a:r>
            <a:r>
              <a:rPr lang="en-US" sz="3200" b="1" dirty="0" smtClean="0">
                <a:latin typeface="Calibri" panose="020F0502020204030204" pitchFamily="34" charset="0"/>
              </a:rPr>
              <a:t>)</a:t>
            </a:r>
            <a:endParaRPr lang="en-US" sz="3200" dirty="0">
              <a:latin typeface="Calibri" panose="020F0502020204030204" pitchFamily="34" charset="0"/>
            </a:endParaRPr>
          </a:p>
          <a:p>
            <a:pPr lvl="1"/>
            <a:r>
              <a:rPr lang="en-US" sz="3200" b="1" dirty="0">
                <a:latin typeface="Calibri" panose="020F0502020204030204" pitchFamily="34" charset="0"/>
              </a:rPr>
              <a:t>To speak of God (Evangelize</a:t>
            </a:r>
            <a:r>
              <a:rPr lang="en-US" sz="3200" b="1" dirty="0" smtClean="0">
                <a:latin typeface="Calibri" panose="020F0502020204030204" pitchFamily="34" charset="0"/>
              </a:rPr>
              <a:t>)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To </a:t>
            </a:r>
            <a:r>
              <a:rPr lang="en-US" sz="3200" b="1" dirty="0">
                <a:latin typeface="Calibri" panose="020F0502020204030204" pitchFamily="34" charset="0"/>
              </a:rPr>
              <a:t>go towards God (Spiritual journey</a:t>
            </a:r>
            <a:r>
              <a:rPr lang="en-US" sz="3200" b="1" dirty="0" smtClean="0">
                <a:latin typeface="Calibri" panose="020F0502020204030204" pitchFamily="34" charset="0"/>
              </a:rPr>
              <a:t>)</a:t>
            </a:r>
          </a:p>
          <a:p>
            <a:pPr lvl="1"/>
            <a:r>
              <a:rPr lang="en-US" sz="3200" b="1" dirty="0" smtClean="0">
                <a:latin typeface="Calibri" panose="020F0502020204030204" pitchFamily="34" charset="0"/>
              </a:rPr>
              <a:t>To </a:t>
            </a:r>
            <a:r>
              <a:rPr lang="en-US" sz="3200" b="1" dirty="0">
                <a:latin typeface="Calibri" panose="020F0502020204030204" pitchFamily="34" charset="0"/>
              </a:rPr>
              <a:t>treat with God (Prayer) </a:t>
            </a:r>
            <a:endParaRPr lang="en-US" sz="3200" dirty="0">
              <a:latin typeface="Calibri" panose="020F0502020204030204" pitchFamily="34" charset="0"/>
            </a:endParaRPr>
          </a:p>
          <a:p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72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ESSENTIAL ELEMENTS IN A PENITENTIAL LIFE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2031"/>
            <a:ext cx="8596668" cy="4409332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2800" b="1" dirty="0">
                <a:latin typeface="Calibri" panose="020F0502020204030204" pitchFamily="34" charset="0"/>
              </a:rPr>
              <a:t>A turning to God with all that one is </a:t>
            </a:r>
            <a:endParaRPr lang="en-US" sz="2800" b="1" dirty="0" smtClean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Loving </a:t>
            </a:r>
            <a:r>
              <a:rPr lang="en-US" sz="2800" b="1" dirty="0">
                <a:latin typeface="Calibri" panose="020F0502020204030204" pitchFamily="34" charset="0"/>
              </a:rPr>
              <a:t>one's neighbor as oneself</a:t>
            </a:r>
            <a:r>
              <a:rPr lang="en-US" sz="2800" b="1" dirty="0" smtClean="0">
                <a:latin typeface="Calibri" panose="020F0502020204030204" pitchFamily="34" charset="0"/>
              </a:rPr>
              <a:t>.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Acknowledging </a:t>
            </a:r>
            <a:r>
              <a:rPr lang="en-US" sz="2800" b="1" dirty="0">
                <a:latin typeface="Calibri" panose="020F0502020204030204" pitchFamily="34" charset="0"/>
              </a:rPr>
              <a:t>and despising one's personal </a:t>
            </a:r>
            <a:br>
              <a:rPr lang="en-US" sz="2800" b="1" dirty="0">
                <a:latin typeface="Calibri" panose="020F0502020204030204" pitchFamily="34" charset="0"/>
              </a:rPr>
            </a:br>
            <a:r>
              <a:rPr lang="en-US" sz="2800" b="1" dirty="0" smtClean="0">
                <a:latin typeface="Calibri" panose="020F0502020204030204" pitchFamily="34" charset="0"/>
              </a:rPr>
              <a:t>	tendency </a:t>
            </a:r>
            <a:r>
              <a:rPr lang="en-US" sz="2800" b="1" dirty="0">
                <a:latin typeface="Calibri" panose="020F0502020204030204" pitchFamily="34" charset="0"/>
              </a:rPr>
              <a:t>to sin</a:t>
            </a:r>
            <a:r>
              <a:rPr lang="en-US" sz="2800" b="1" dirty="0" smtClean="0">
                <a:latin typeface="Calibri" panose="020F0502020204030204" pitchFamily="34" charset="0"/>
              </a:rPr>
              <a:t>.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Receiving </a:t>
            </a:r>
            <a:r>
              <a:rPr lang="en-US" sz="2800" b="1" dirty="0">
                <a:latin typeface="Calibri" panose="020F0502020204030204" pitchFamily="34" charset="0"/>
              </a:rPr>
              <a:t>the Eucharist devoutly</a:t>
            </a:r>
            <a:r>
              <a:rPr lang="en-US" sz="2800" b="1" dirty="0" smtClean="0">
                <a:latin typeface="Calibri" panose="020F0502020204030204" pitchFamily="34" charset="0"/>
              </a:rPr>
              <a:t>.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Allowing </a:t>
            </a:r>
            <a:r>
              <a:rPr lang="en-US" sz="2800" b="1" dirty="0">
                <a:latin typeface="Calibri" panose="020F0502020204030204" pitchFamily="34" charset="0"/>
              </a:rPr>
              <a:t>God's Spirit to dwell in us</a:t>
            </a:r>
            <a:r>
              <a:rPr lang="en-US" sz="2800" dirty="0">
                <a:latin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31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WHAT SHOWS IN YOUR LIFE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43605"/>
            <a:ext cx="8596668" cy="4397757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Calibri" panose="020F0502020204030204" pitchFamily="34" charset="0"/>
              </a:rPr>
              <a:t>Joy</a:t>
            </a:r>
            <a:r>
              <a:rPr lang="en-US" sz="2800" b="1" dirty="0">
                <a:latin typeface="Calibri" panose="020F0502020204030204" pitchFamily="34" charset="0"/>
              </a:rPr>
              <a:t>, gratitude and care for the </a:t>
            </a:r>
            <a:r>
              <a:rPr lang="en-US" sz="2800" b="1" dirty="0" smtClean="0">
                <a:latin typeface="Calibri" panose="020F0502020204030204" pitchFamily="34" charset="0"/>
              </a:rPr>
              <a:t>poor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Brought about by God’s transforming love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And by God’s giftedness of creation</a:t>
            </a:r>
          </a:p>
          <a:p>
            <a:pPr marL="0" indent="0">
              <a:buNone/>
            </a:pPr>
            <a:endParaRPr lang="en-US" sz="2800" b="1" dirty="0" smtClean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Detachment from the things of this world</a:t>
            </a:r>
            <a:endParaRPr lang="en-US" sz="2800" b="1" dirty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Brings about peace and joy – a gift of God</a:t>
            </a:r>
            <a:endParaRPr lang="en-US" sz="2800" b="1" dirty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Unconditional love</a:t>
            </a:r>
            <a:endParaRPr lang="en-US" sz="28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17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PRAYER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59353"/>
            <a:ext cx="8596668" cy="428201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Calibri" panose="020F0502020204030204" pitchFamily="34" charset="0"/>
              </a:rPr>
              <a:t>Like Francis, we’re active and contemplative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Open one’s heart and mind to God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Love and praise Him – body, soul and mind 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Daily prayer; Eucharist often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5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SISTERS AND BROTHERS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9433"/>
            <a:ext cx="8596668" cy="4501929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latin typeface="Calibri" panose="020F0502020204030204" pitchFamily="34" charset="0"/>
              </a:rPr>
              <a:t>Foundation for everything – minority or littleness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See ourselves as brother/sister to all people and all creation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Brother/sister relationships with all are encounters with God’s love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It’s not </a:t>
            </a:r>
            <a:r>
              <a:rPr lang="en-US" sz="2800" b="1" i="1" dirty="0" smtClean="0">
                <a:latin typeface="Calibri" panose="020F0502020204030204" pitchFamily="34" charset="0"/>
              </a:rPr>
              <a:t>what</a:t>
            </a:r>
            <a:r>
              <a:rPr lang="en-US" sz="2800" b="1" dirty="0" smtClean="0">
                <a:latin typeface="Calibri" panose="020F0502020204030204" pitchFamily="34" charset="0"/>
              </a:rPr>
              <a:t> we do but </a:t>
            </a:r>
            <a:r>
              <a:rPr lang="en-US" sz="2800" b="1" i="1" dirty="0" smtClean="0">
                <a:latin typeface="Calibri" panose="020F0502020204030204" pitchFamily="34" charset="0"/>
              </a:rPr>
              <a:t>how</a:t>
            </a:r>
            <a:r>
              <a:rPr lang="en-US" sz="2800" b="1" dirty="0" smtClean="0">
                <a:latin typeface="Calibri" panose="020F0502020204030204" pitchFamily="34" charset="0"/>
              </a:rPr>
              <a:t> we do it and </a:t>
            </a:r>
            <a:r>
              <a:rPr lang="en-US" sz="2800" b="1" i="1" dirty="0" smtClean="0">
                <a:latin typeface="Calibri" panose="020F0502020204030204" pitchFamily="34" charset="0"/>
              </a:rPr>
              <a:t>who</a:t>
            </a:r>
            <a:r>
              <a:rPr lang="en-US" sz="2800" b="1" dirty="0" smtClean="0">
                <a:latin typeface="Calibri" panose="020F0502020204030204" pitchFamily="34" charset="0"/>
              </a:rPr>
              <a:t> we are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We walk with the poor and marginalized, those in need of healing, and those who hunger for God</a:t>
            </a:r>
          </a:p>
          <a:p>
            <a:r>
              <a:rPr lang="en-US" sz="2800" b="1" dirty="0" smtClean="0">
                <a:latin typeface="Calibri" panose="020F0502020204030204" pitchFamily="34" charset="0"/>
              </a:rPr>
              <a:t>We are committed to care for the earth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95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POVERTY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12111"/>
            <a:ext cx="8596668" cy="5150735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latin typeface="Calibri" panose="020F0502020204030204" pitchFamily="34" charset="0"/>
              </a:rPr>
              <a:t>Living simply</a:t>
            </a:r>
          </a:p>
          <a:p>
            <a:pPr marL="0" indent="0">
              <a:buNone/>
            </a:pPr>
            <a:endParaRPr lang="en-US" sz="2800" b="1" dirty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Detachment</a:t>
            </a:r>
          </a:p>
          <a:p>
            <a:endParaRPr lang="en-US" sz="2800" b="1" dirty="0" smtClean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Everything is a gift</a:t>
            </a:r>
          </a:p>
          <a:p>
            <a:endParaRPr lang="en-US" sz="2800" b="1" dirty="0" smtClean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We are stewards</a:t>
            </a:r>
          </a:p>
          <a:p>
            <a:endParaRPr lang="en-US" sz="2800" b="1" dirty="0" smtClean="0">
              <a:latin typeface="Calibri" panose="020F0502020204030204" pitchFamily="34" charset="0"/>
            </a:endParaRPr>
          </a:p>
          <a:p>
            <a:r>
              <a:rPr lang="en-US" sz="2800" b="1" dirty="0" smtClean="0">
                <a:latin typeface="Calibri" panose="020F0502020204030204" pitchFamily="34" charset="0"/>
              </a:rPr>
              <a:t>We seek justice for all</a:t>
            </a:r>
            <a:endParaRPr lang="en-US" sz="28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7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HUMILITY and CHARITY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17225"/>
            <a:ext cx="8596668" cy="4433104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>
                <a:latin typeface="Calibri" panose="020F0502020204030204" pitchFamily="34" charset="0"/>
              </a:rPr>
              <a:t>Moment of Francis’ conversion – he kissed the leper</a:t>
            </a:r>
          </a:p>
          <a:p>
            <a:pPr lvl="1"/>
            <a:r>
              <a:rPr lang="en-US" sz="2800" b="1" dirty="0" smtClean="0">
                <a:latin typeface="Calibri" panose="020F0502020204030204" pitchFamily="34" charset="0"/>
              </a:rPr>
              <a:t>Confronted his fear</a:t>
            </a:r>
          </a:p>
          <a:p>
            <a:pPr lvl="1"/>
            <a:r>
              <a:rPr lang="en-US" sz="2800" b="1" dirty="0" smtClean="0">
                <a:latin typeface="Calibri" panose="020F0502020204030204" pitchFamily="34" charset="0"/>
              </a:rPr>
              <a:t>Embraced it</a:t>
            </a:r>
          </a:p>
          <a:p>
            <a:pPr lvl="1"/>
            <a:r>
              <a:rPr lang="en-US" sz="2800" b="1" dirty="0" smtClean="0">
                <a:latin typeface="Calibri" panose="020F0502020204030204" pitchFamily="34" charset="0"/>
              </a:rPr>
              <a:t>Began a life of penance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Seen in the incarnation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Seen in the Eucharist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Humbly reach out to all others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6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COMMUNITY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Calibri" panose="020F0502020204030204" pitchFamily="34" charset="0"/>
              </a:rPr>
              <a:t>Called to live in community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We need one another</a:t>
            </a:r>
          </a:p>
          <a:p>
            <a:pPr marL="0" indent="0">
              <a:buNone/>
            </a:pPr>
            <a:endParaRPr lang="en-US" sz="3200" b="1" dirty="0" smtClean="0">
              <a:latin typeface="Calibri" panose="020F0502020204030204" pitchFamily="34" charset="0"/>
            </a:endParaRPr>
          </a:p>
          <a:p>
            <a:r>
              <a:rPr lang="en-US" sz="3200" b="1" dirty="0" smtClean="0">
                <a:latin typeface="Calibri" panose="020F0502020204030204" pitchFamily="34" charset="0"/>
              </a:rPr>
              <a:t>Can only experience humility and charity in community</a:t>
            </a:r>
          </a:p>
          <a:p>
            <a:endParaRPr lang="en-US" sz="3200" b="1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70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+mn-lt"/>
              </a:rPr>
              <a:t>SELF-DENIAL</a:t>
            </a:r>
            <a:endParaRPr lang="en-US" sz="32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31089"/>
            <a:ext cx="8596668" cy="494238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Calibri" panose="020F0502020204030204" pitchFamily="34" charset="0"/>
              </a:rPr>
              <a:t>Unite ourselves with Him. </a:t>
            </a:r>
          </a:p>
          <a:p>
            <a:pPr lvl="1"/>
            <a:r>
              <a:rPr lang="en-US" sz="2800" b="1" dirty="0" smtClean="0">
                <a:latin typeface="Calibri" panose="020F0502020204030204" pitchFamily="34" charset="0"/>
              </a:rPr>
              <a:t>Substitute His perfect thoughts, will &amp; feelings for our imperfect ones. </a:t>
            </a:r>
          </a:p>
          <a:p>
            <a:r>
              <a:rPr lang="en-US" b="1" dirty="0" smtClean="0">
                <a:latin typeface="Calibri" panose="020F0502020204030204" pitchFamily="34" charset="0"/>
              </a:rPr>
              <a:t> </a:t>
            </a:r>
            <a:r>
              <a:rPr lang="en-US" sz="3200" b="1" dirty="0" smtClean="0">
                <a:latin typeface="Calibri" panose="020F0502020204030204" pitchFamily="34" charset="0"/>
              </a:rPr>
              <a:t>Alone we can do nothing.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Through Him and with Him, we adore, praise and pray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Christ is dearer to us than we are to ourselves</a:t>
            </a:r>
          </a:p>
          <a:p>
            <a:r>
              <a:rPr lang="en-US" sz="3200" b="1" dirty="0" smtClean="0">
                <a:latin typeface="Calibri" panose="020F0502020204030204" pitchFamily="34" charset="0"/>
              </a:rPr>
              <a:t>We serve for Christ and with Christ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32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372" y="173620"/>
            <a:ext cx="10515600" cy="752355"/>
          </a:xfrm>
        </p:spPr>
        <p:txBody>
          <a:bodyPr>
            <a:normAutofit fontScale="90000"/>
          </a:bodyPr>
          <a:lstStyle/>
          <a:p>
            <a:pPr lvl="0" algn="ctr"/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QUESTIONS FOR </a:t>
            </a: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Courier New" panose="02070309020205020404" pitchFamily="49" charset="0"/>
              </a:rPr>
              <a:t>DISCUSSION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</a:t>
            </a:r>
            <a:b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en-US" sz="3200" dirty="0">
              <a:latin typeface="+mn-lt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74562" y="-2186637"/>
            <a:ext cx="11187358" cy="821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en-US" altLang="en-US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en-US" altLang="en-US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en-US" altLang="en-US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b="1" dirty="0" smtClean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b="1" dirty="0" smtClean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b="1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Commitment assumes failure will be part of the process of change and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growth.  How do I handle failure in my life?  Give examples.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2. Am I giving God my whole body, soul and mind?  How do I know?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What are some signs of taking the wide way instead of the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narrow way?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 smtClean="0">
                <a:cs typeface="Arial" panose="020B0604020202020204" pitchFamily="34" charset="0"/>
              </a:rPr>
              <a:t>3.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What choices am I confronted with regularly that require me to think of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and put God first, instead of myself?  How do I make those choices?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 smtClean="0">
                <a:cs typeface="Arial" panose="020B0604020202020204" pitchFamily="34" charset="0"/>
              </a:rPr>
              <a:t>4.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Philippians 2:3-4 says:  “Do nothing out of selfishness or out of vainglory;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rather, humbly regard others as more important than ourselves,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each looking out not for his own interests, but everyone for those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of others.”  In what ways do I do this – or not do it – in my home,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in my work, in my fraternity, in my community?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5"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How do I most often express my love to God?  What do I most often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2400" b="1" dirty="0"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complain to God about?  What do I request of God most often?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ED0C-77F8-4359-B6FD-EEEE4455C7D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97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178</TotalTime>
  <Words>398</Words>
  <Application>Microsoft Office PowerPoint</Application>
  <PresentationFormat>Widescreen</PresentationFormat>
  <Paragraphs>117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Courier New</vt:lpstr>
      <vt:lpstr>Times New Roman</vt:lpstr>
      <vt:lpstr>Trebuchet MS</vt:lpstr>
      <vt:lpstr>Wingdings 3</vt:lpstr>
      <vt:lpstr>Facet</vt:lpstr>
      <vt:lpstr>FRANCISCAN SPIRITUALITY</vt:lpstr>
      <vt:lpstr>DEFINITIONS</vt:lpstr>
      <vt:lpstr>CALL OF ST. FRANCIS</vt:lpstr>
      <vt:lpstr>ESSENTIAL ELEMENTS IN A PENITENTIAL LIFE</vt:lpstr>
      <vt:lpstr>WHAT SHOWS IN YOUR LIFE</vt:lpstr>
      <vt:lpstr>PRAYER</vt:lpstr>
      <vt:lpstr>SISTERS AND BROTHERS</vt:lpstr>
      <vt:lpstr>POVERTY</vt:lpstr>
      <vt:lpstr>HUMILITY and CHARITY</vt:lpstr>
      <vt:lpstr>COMMUNITY</vt:lpstr>
      <vt:lpstr>SELF-DENIAL</vt:lpstr>
      <vt:lpstr>QUESTIONS FOR DISCUSSION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FRANCISCAN SPIRITUALITY</dc:title>
  <dc:creator>Sylvia Paoli</dc:creator>
  <cp:lastModifiedBy>Sylvia Paoli</cp:lastModifiedBy>
  <cp:revision>10</cp:revision>
  <dcterms:created xsi:type="dcterms:W3CDTF">2015-02-21T02:50:58Z</dcterms:created>
  <dcterms:modified xsi:type="dcterms:W3CDTF">2015-02-21T05:52:23Z</dcterms:modified>
</cp:coreProperties>
</file>