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6"/>
  </p:notesMasterIdLst>
  <p:handoutMasterIdLst>
    <p:handoutMasterId r:id="rId67"/>
  </p:handoutMasterIdLst>
  <p:sldIdLst>
    <p:sldId id="256" r:id="rId2"/>
    <p:sldId id="257" r:id="rId3"/>
    <p:sldId id="258" r:id="rId4"/>
    <p:sldId id="332" r:id="rId5"/>
    <p:sldId id="259" r:id="rId6"/>
    <p:sldId id="260" r:id="rId7"/>
    <p:sldId id="341" r:id="rId8"/>
    <p:sldId id="333" r:id="rId9"/>
    <p:sldId id="339" r:id="rId10"/>
    <p:sldId id="326" r:id="rId11"/>
    <p:sldId id="282" r:id="rId12"/>
    <p:sldId id="278" r:id="rId13"/>
    <p:sldId id="279" r:id="rId14"/>
    <p:sldId id="281" r:id="rId15"/>
    <p:sldId id="334" r:id="rId16"/>
    <p:sldId id="261" r:id="rId17"/>
    <p:sldId id="287" r:id="rId18"/>
    <p:sldId id="283" r:id="rId19"/>
    <p:sldId id="284" r:id="rId20"/>
    <p:sldId id="285" r:id="rId21"/>
    <p:sldId id="342" r:id="rId22"/>
    <p:sldId id="265" r:id="rId23"/>
    <p:sldId id="335" r:id="rId24"/>
    <p:sldId id="266" r:id="rId25"/>
    <p:sldId id="267" r:id="rId26"/>
    <p:sldId id="344" r:id="rId27"/>
    <p:sldId id="268" r:id="rId28"/>
    <p:sldId id="288" r:id="rId29"/>
    <p:sldId id="289" r:id="rId30"/>
    <p:sldId id="290" r:id="rId31"/>
    <p:sldId id="291" r:id="rId32"/>
    <p:sldId id="292" r:id="rId33"/>
    <p:sldId id="293" r:id="rId34"/>
    <p:sldId id="294" r:id="rId35"/>
    <p:sldId id="322" r:id="rId36"/>
    <p:sldId id="295" r:id="rId37"/>
    <p:sldId id="296" r:id="rId38"/>
    <p:sldId id="297" r:id="rId39"/>
    <p:sldId id="298" r:id="rId40"/>
    <p:sldId id="299" r:id="rId41"/>
    <p:sldId id="300" r:id="rId42"/>
    <p:sldId id="301" r:id="rId43"/>
    <p:sldId id="302" r:id="rId44"/>
    <p:sldId id="303" r:id="rId45"/>
    <p:sldId id="304" r:id="rId46"/>
    <p:sldId id="305" r:id="rId47"/>
    <p:sldId id="308" r:id="rId48"/>
    <p:sldId id="309" r:id="rId49"/>
    <p:sldId id="310" r:id="rId50"/>
    <p:sldId id="311" r:id="rId51"/>
    <p:sldId id="312" r:id="rId52"/>
    <p:sldId id="313" r:id="rId53"/>
    <p:sldId id="314" r:id="rId54"/>
    <p:sldId id="317" r:id="rId55"/>
    <p:sldId id="318" r:id="rId56"/>
    <p:sldId id="319" r:id="rId57"/>
    <p:sldId id="320" r:id="rId58"/>
    <p:sldId id="321" r:id="rId59"/>
    <p:sldId id="271" r:id="rId60"/>
    <p:sldId id="343" r:id="rId61"/>
    <p:sldId id="273" r:id="rId62"/>
    <p:sldId id="338" r:id="rId63"/>
    <p:sldId id="274" r:id="rId64"/>
    <p:sldId id="345" r:id="rId65"/>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56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0BFEE5C9-6B66-4937-A44E-C09590A68308}" type="datetimeFigureOut">
              <a:rPr lang="en-US" smtClean="0"/>
              <a:t>5/15/2015</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E04FF064-445B-4167-8281-7A14E1A2BDE1}" type="slidenum">
              <a:rPr lang="en-US" smtClean="0"/>
              <a:t>‹#›</a:t>
            </a:fld>
            <a:endParaRPr lang="en-US"/>
          </a:p>
        </p:txBody>
      </p:sp>
    </p:spTree>
    <p:extLst>
      <p:ext uri="{BB962C8B-B14F-4D97-AF65-F5344CB8AC3E}">
        <p14:creationId xmlns:p14="http://schemas.microsoft.com/office/powerpoint/2010/main" val="23221117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19899332-1AC6-428D-92D4-B456FE9CE0AE}" type="datetimeFigureOut">
              <a:rPr lang="en-US" smtClean="0"/>
              <a:t>5/15/2015</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07635646-F2A9-4FFF-83F4-9E8F217A164E}" type="slidenum">
              <a:rPr lang="en-US" smtClean="0"/>
              <a:t>‹#›</a:t>
            </a:fld>
            <a:endParaRPr lang="en-US"/>
          </a:p>
        </p:txBody>
      </p:sp>
    </p:spTree>
    <p:extLst>
      <p:ext uri="{BB962C8B-B14F-4D97-AF65-F5344CB8AC3E}">
        <p14:creationId xmlns:p14="http://schemas.microsoft.com/office/powerpoint/2010/main" val="209582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06625BC-4954-4DA3-85EE-41BA35466816}" type="slidenum">
              <a:rPr lang="en-GB" smtClean="0"/>
              <a:pPr fontAlgn="base">
                <a:spcBef>
                  <a:spcPct val="0"/>
                </a:spcBef>
                <a:spcAft>
                  <a:spcPct val="0"/>
                </a:spcAft>
                <a:defRPr/>
              </a:pPr>
              <a:t>11</a:t>
            </a:fld>
            <a:endParaRPr lang="en-GB" smtClean="0"/>
          </a:p>
        </p:txBody>
      </p:sp>
      <p:sp>
        <p:nvSpPr>
          <p:cNvPr id="27651"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7652"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9"/>
          <p:cNvSpPr>
            <a:spLocks noGrp="1" noChangeArrowheads="1"/>
          </p:cNvSpPr>
          <p:nvPr>
            <p:ph type="sldNum" sz="quarter" idx="5"/>
          </p:nvPr>
        </p:nvSpPr>
        <p:spPr/>
        <p:txBody>
          <a:bodyPr/>
          <a:lstStyle/>
          <a:p>
            <a:pPr>
              <a:defRPr/>
            </a:pPr>
            <a:fld id="{92DC2075-989D-4B7F-A17B-A9A71E54B324}" type="slidenum">
              <a:rPr lang="en-GB" smtClean="0"/>
              <a:pPr>
                <a:defRPr/>
              </a:pPr>
              <a:t>13</a:t>
            </a:fld>
            <a:endParaRPr lang="en-GB" smtClean="0"/>
          </a:p>
        </p:txBody>
      </p:sp>
      <p:sp>
        <p:nvSpPr>
          <p:cNvPr id="24579" name="Text Box 1"/>
          <p:cNvSpPr txBox="1">
            <a:spLocks noChangeArrowheads="1"/>
          </p:cNvSpPr>
          <p:nvPr/>
        </p:nvSpPr>
        <p:spPr bwMode="auto">
          <a:xfrm>
            <a:off x="2143125" y="697484"/>
            <a:ext cx="2559050" cy="3487414"/>
          </a:xfrm>
          <a:prstGeom prst="rect">
            <a:avLst/>
          </a:prstGeom>
          <a:solidFill>
            <a:srgbClr val="FFFFFF"/>
          </a:solidFill>
          <a:ln w="9525">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p>
        </p:txBody>
      </p:sp>
      <p:sp>
        <p:nvSpPr>
          <p:cNvPr id="24580" name="Rectangle 2"/>
          <p:cNvSpPr>
            <a:spLocks noGrp="1" noChangeArrowheads="1"/>
          </p:cNvSpPr>
          <p:nvPr>
            <p:ph type="body"/>
          </p:nvPr>
        </p:nvSpPr>
        <p:spPr bwMode="auto">
          <a:xfrm>
            <a:off x="914402" y="4415706"/>
            <a:ext cx="5014913" cy="4159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CBAA6B4-62A4-4D43-9DEE-5C7E9A833500}" type="slidenum">
              <a:rPr lang="en-GB" smtClean="0"/>
              <a:pPr fontAlgn="base">
                <a:spcBef>
                  <a:spcPct val="0"/>
                </a:spcBef>
                <a:spcAft>
                  <a:spcPct val="0"/>
                </a:spcAft>
                <a:defRPr/>
              </a:pPr>
              <a:t>14</a:t>
            </a:fld>
            <a:endParaRPr lang="en-GB" smtClean="0"/>
          </a:p>
        </p:txBody>
      </p:sp>
      <p:sp>
        <p:nvSpPr>
          <p:cNvPr id="26627"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6628"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06625BC-4954-4DA3-85EE-41BA35466816}" type="slidenum">
              <a:rPr lang="en-GB" smtClean="0"/>
              <a:pPr fontAlgn="base">
                <a:spcBef>
                  <a:spcPct val="0"/>
                </a:spcBef>
                <a:spcAft>
                  <a:spcPct val="0"/>
                </a:spcAft>
                <a:defRPr/>
              </a:pPr>
              <a:t>15</a:t>
            </a:fld>
            <a:endParaRPr lang="en-GB" smtClean="0"/>
          </a:p>
        </p:txBody>
      </p:sp>
      <p:sp>
        <p:nvSpPr>
          <p:cNvPr id="27651"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7652"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DFB8724-8C8D-42CF-B7CD-E0E5F2EF3AA9}" type="slidenum">
              <a:rPr lang="en-GB" smtClean="0"/>
              <a:pPr fontAlgn="base">
                <a:spcBef>
                  <a:spcPct val="0"/>
                </a:spcBef>
                <a:spcAft>
                  <a:spcPct val="0"/>
                </a:spcAft>
                <a:defRPr/>
              </a:pPr>
              <a:t>18</a:t>
            </a:fld>
            <a:endParaRPr lang="en-GB" dirty="0" smtClean="0"/>
          </a:p>
        </p:txBody>
      </p:sp>
      <p:sp>
        <p:nvSpPr>
          <p:cNvPr id="29699"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dirty="0">
              <a:latin typeface="Calibri" pitchFamily="34" charset="0"/>
            </a:endParaRPr>
          </a:p>
        </p:txBody>
      </p:sp>
      <p:sp>
        <p:nvSpPr>
          <p:cNvPr id="29700"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65079AF-CCE0-4049-A2E0-F4EADB34AADF}" type="slidenum">
              <a:rPr lang="en-GB" smtClean="0"/>
              <a:pPr fontAlgn="base">
                <a:spcBef>
                  <a:spcPct val="0"/>
                </a:spcBef>
                <a:spcAft>
                  <a:spcPct val="0"/>
                </a:spcAft>
                <a:defRPr/>
              </a:pPr>
              <a:t>19</a:t>
            </a:fld>
            <a:endParaRPr lang="en-GB" smtClean="0"/>
          </a:p>
        </p:txBody>
      </p:sp>
      <p:sp>
        <p:nvSpPr>
          <p:cNvPr id="30723"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30724"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06625BC-4954-4DA3-85EE-41BA35466816}" type="slidenum">
              <a:rPr lang="en-GB" smtClean="0"/>
              <a:pPr fontAlgn="base">
                <a:spcBef>
                  <a:spcPct val="0"/>
                </a:spcBef>
                <a:spcAft>
                  <a:spcPct val="0"/>
                </a:spcAft>
                <a:defRPr/>
              </a:pPr>
              <a:t>21</a:t>
            </a:fld>
            <a:endParaRPr lang="en-GB" smtClean="0"/>
          </a:p>
        </p:txBody>
      </p:sp>
      <p:sp>
        <p:nvSpPr>
          <p:cNvPr id="27651"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7652"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DF3A7FD-507D-4466-9947-E1B4D1A0CFDB}" type="slidenum">
              <a:rPr lang="en-GB" smtClean="0"/>
              <a:pPr fontAlgn="base">
                <a:spcBef>
                  <a:spcPct val="0"/>
                </a:spcBef>
                <a:spcAft>
                  <a:spcPct val="0"/>
                </a:spcAft>
                <a:defRPr/>
              </a:pPr>
              <a:t>33</a:t>
            </a:fld>
            <a:endParaRPr lang="en-GB" smtClean="0"/>
          </a:p>
        </p:txBody>
      </p:sp>
      <p:sp>
        <p:nvSpPr>
          <p:cNvPr id="29699"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9700"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25665AA-7E8A-4FA6-99AE-B5572CC1AAA7}" type="slidenum">
              <a:rPr lang="en-GB" smtClean="0"/>
              <a:pPr fontAlgn="base">
                <a:spcBef>
                  <a:spcPct val="0"/>
                </a:spcBef>
                <a:spcAft>
                  <a:spcPct val="0"/>
                </a:spcAft>
                <a:defRPr/>
              </a:pPr>
              <a:t>37</a:t>
            </a:fld>
            <a:endParaRPr lang="en-GB" smtClean="0"/>
          </a:p>
        </p:txBody>
      </p:sp>
      <p:sp>
        <p:nvSpPr>
          <p:cNvPr id="30723" name="Text Box 1"/>
          <p:cNvSpPr txBox="1">
            <a:spLocks noChangeArrowheads="1"/>
          </p:cNvSpPr>
          <p:nvPr/>
        </p:nvSpPr>
        <p:spPr bwMode="auto">
          <a:xfrm>
            <a:off x="2143127" y="697484"/>
            <a:ext cx="2570163"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30724"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F96CA53-D164-418B-ABF8-65F989E2D5D6}" type="slidenum">
              <a:rPr lang="en-GB" smtClean="0"/>
              <a:pPr fontAlgn="base">
                <a:spcBef>
                  <a:spcPct val="0"/>
                </a:spcBef>
                <a:spcAft>
                  <a:spcPct val="0"/>
                </a:spcAft>
                <a:defRPr/>
              </a:pPr>
              <a:t>38</a:t>
            </a:fld>
            <a:endParaRPr lang="en-GB" smtClean="0"/>
          </a:p>
        </p:txBody>
      </p:sp>
      <p:sp>
        <p:nvSpPr>
          <p:cNvPr id="31747" name="Text Box 1"/>
          <p:cNvSpPr txBox="1">
            <a:spLocks noChangeArrowheads="1"/>
          </p:cNvSpPr>
          <p:nvPr/>
        </p:nvSpPr>
        <p:spPr bwMode="auto">
          <a:xfrm>
            <a:off x="2143125" y="697484"/>
            <a:ext cx="2571750" cy="3487414"/>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31748" name="Rectangle 2"/>
          <p:cNvSpPr>
            <a:spLocks noGrp="1" noChangeArrowheads="1"/>
          </p:cNvSpPr>
          <p:nvPr>
            <p:ph type="body"/>
          </p:nvPr>
        </p:nvSpPr>
        <p:spPr bwMode="auto">
          <a:xfrm>
            <a:off x="914400" y="4415707"/>
            <a:ext cx="5018088" cy="416467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D0B604D-CB0F-4079-A55F-FFC72AB3DA3C}" type="slidenum">
              <a:rPr lang="en-GB" smtClean="0"/>
              <a:pPr fontAlgn="base">
                <a:spcBef>
                  <a:spcPct val="0"/>
                </a:spcBef>
                <a:spcAft>
                  <a:spcPct val="0"/>
                </a:spcAft>
                <a:defRPr/>
              </a:pPr>
              <a:t>48</a:t>
            </a:fld>
            <a:endParaRPr lang="en-GB" smtClean="0"/>
          </a:p>
        </p:txBody>
      </p:sp>
      <p:sp>
        <p:nvSpPr>
          <p:cNvPr id="27651" name="Text Box 1"/>
          <p:cNvSpPr txBox="1">
            <a:spLocks noChangeArrowheads="1"/>
          </p:cNvSpPr>
          <p:nvPr/>
        </p:nvSpPr>
        <p:spPr bwMode="auto">
          <a:xfrm>
            <a:off x="2143125" y="698208"/>
            <a:ext cx="2571750" cy="3486150"/>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7652" name="Rectangle 2"/>
          <p:cNvSpPr>
            <a:spLocks noGrp="1" noChangeArrowheads="1"/>
          </p:cNvSpPr>
          <p:nvPr>
            <p:ph type="body"/>
          </p:nvPr>
        </p:nvSpPr>
        <p:spPr bwMode="auto">
          <a:xfrm>
            <a:off x="914400" y="4415465"/>
            <a:ext cx="5018088" cy="416482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0AAD16B-9036-4EA6-AD73-ECBD1D255B77}" type="slidenum">
              <a:rPr lang="en-GB" smtClean="0"/>
              <a:pPr fontAlgn="base">
                <a:spcBef>
                  <a:spcPct val="0"/>
                </a:spcBef>
                <a:spcAft>
                  <a:spcPct val="0"/>
                </a:spcAft>
                <a:defRPr/>
              </a:pPr>
              <a:t>53</a:t>
            </a:fld>
            <a:endParaRPr lang="en-GB" smtClean="0"/>
          </a:p>
        </p:txBody>
      </p:sp>
      <p:sp>
        <p:nvSpPr>
          <p:cNvPr id="28675" name="Text Box 1"/>
          <p:cNvSpPr txBox="1">
            <a:spLocks noChangeArrowheads="1"/>
          </p:cNvSpPr>
          <p:nvPr/>
        </p:nvSpPr>
        <p:spPr bwMode="auto">
          <a:xfrm>
            <a:off x="2143125" y="698208"/>
            <a:ext cx="2571750" cy="3486150"/>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8676" name="Rectangle 2"/>
          <p:cNvSpPr>
            <a:spLocks noGrp="1" noChangeArrowheads="1"/>
          </p:cNvSpPr>
          <p:nvPr>
            <p:ph type="body"/>
          </p:nvPr>
        </p:nvSpPr>
        <p:spPr bwMode="auto">
          <a:xfrm>
            <a:off x="914400" y="4415465"/>
            <a:ext cx="5018088" cy="416482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BD7703D-2129-4969-AAB5-704EDBE25B5E}" type="datetime1">
              <a:rPr lang="en-US" smtClean="0"/>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2438662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ED551F-1A8A-4650-BA14-9B55F10CF6EF}" type="datetime1">
              <a:rPr lang="en-US" smtClean="0"/>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2560026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FC012F-B9F2-4221-BE76-7DF67C3ABA8E}" type="datetime1">
              <a:rPr lang="en-US" smtClean="0"/>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449205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3F6BE2-2B69-4D53-A517-73ECF5E2B055}" type="datetime1">
              <a:rPr lang="en-US" smtClean="0"/>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748663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7CB3F1-2917-49FE-861D-B800DB4D5C46}" type="datetime1">
              <a:rPr lang="en-US" smtClean="0"/>
              <a:t>5/15/2015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1284548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9CB19EB-DCF4-49F2-9C1A-A7BC907DD14A}" type="datetime1">
              <a:rPr lang="en-US" smtClean="0"/>
              <a:t>5/15/2015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3345520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290210-5C46-4BEA-9718-CB2F2962883C}" type="datetime1">
              <a:rPr lang="en-US" smtClean="0"/>
              <a:t>5/15/2015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2695708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A9B1E7-A99C-4F73-A8D0-F803B616D842}" type="datetime1">
              <a:rPr lang="en-US" smtClean="0"/>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2523172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800723-D817-45D0-8F91-1EBD44A09263}" type="datetime1">
              <a:rPr lang="en-US" smtClean="0"/>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1706674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D9EBF0-9E23-457E-B9E1-76339AE8CF2E}" type="datetime1">
              <a:rPr lang="en-US" smtClean="0"/>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999318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C1BACE-47C5-4143-8A71-27E71EB1AD9F}" type="datetime1">
              <a:rPr lang="en-US" smtClean="0"/>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5D667-6DFA-4909-A2CD-709236985C75}" type="slidenum">
              <a:rPr lang="en-US" smtClean="0"/>
              <a:t>‹#›</a:t>
            </a:fld>
            <a:endParaRPr lang="en-US"/>
          </a:p>
        </p:txBody>
      </p:sp>
    </p:spTree>
    <p:extLst>
      <p:ext uri="{BB962C8B-B14F-4D97-AF65-F5344CB8AC3E}">
        <p14:creationId xmlns:p14="http://schemas.microsoft.com/office/powerpoint/2010/main" val="3326298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54938" cy="1141413"/>
          </a:xfrm>
        </p:spPr>
        <p:txBody>
          <a:bodyPr/>
          <a:lstStyle/>
          <a:p>
            <a:r>
              <a:rPr lang="en-US" smtClean="0"/>
              <a:t>Click to edit Master title style</a:t>
            </a:r>
            <a:endParaRPr lang="en-US"/>
          </a:p>
        </p:txBody>
      </p:sp>
      <p:sp>
        <p:nvSpPr>
          <p:cNvPr id="3" name="Date Placeholder 2"/>
          <p:cNvSpPr>
            <a:spLocks noGrp="1"/>
          </p:cNvSpPr>
          <p:nvPr>
            <p:ph type="dt" idx="10"/>
          </p:nvPr>
        </p:nvSpPr>
        <p:spPr>
          <a:xfrm>
            <a:off x="685800" y="6248400"/>
            <a:ext cx="1887538" cy="439738"/>
          </a:xfrm>
        </p:spPr>
        <p:txBody>
          <a:bodyPr/>
          <a:lstStyle>
            <a:lvl1pPr>
              <a:defRPr/>
            </a:lvl1pPr>
          </a:lstStyle>
          <a:p>
            <a:pPr>
              <a:defRPr/>
            </a:pPr>
            <a:fld id="{C8061A48-0B28-491B-98D3-19DB5722FF23}" type="datetime1">
              <a:rPr lang="en-US" smtClean="0"/>
              <a:t>5/15/2015</a:t>
            </a:fld>
            <a:endParaRPr lang="en-GB"/>
          </a:p>
        </p:txBody>
      </p:sp>
      <p:sp>
        <p:nvSpPr>
          <p:cNvPr id="4" name="Footer Placeholder 3"/>
          <p:cNvSpPr>
            <a:spLocks noGrp="1"/>
          </p:cNvSpPr>
          <p:nvPr>
            <p:ph type="ftr" idx="11"/>
          </p:nvPr>
        </p:nvSpPr>
        <p:spPr>
          <a:xfrm>
            <a:off x="3124200" y="6248400"/>
            <a:ext cx="2878138" cy="439738"/>
          </a:xfrm>
        </p:spPr>
        <p:txBody>
          <a:bodyPr/>
          <a:lstStyle>
            <a:lvl1pPr>
              <a:defRPr/>
            </a:lvl1pPr>
          </a:lstStyle>
          <a:p>
            <a:pPr>
              <a:defRPr/>
            </a:pPr>
            <a:endParaRPr lang="en-GB"/>
          </a:p>
        </p:txBody>
      </p:sp>
      <p:sp>
        <p:nvSpPr>
          <p:cNvPr id="5" name="Slide Number Placeholder 4"/>
          <p:cNvSpPr>
            <a:spLocks noGrp="1"/>
          </p:cNvSpPr>
          <p:nvPr>
            <p:ph type="sldNum" idx="12"/>
          </p:nvPr>
        </p:nvSpPr>
        <p:spPr>
          <a:xfrm>
            <a:off x="6553200" y="6248400"/>
            <a:ext cx="1887538" cy="439738"/>
          </a:xfrm>
        </p:spPr>
        <p:txBody>
          <a:bodyPr/>
          <a:lstStyle>
            <a:lvl1pPr>
              <a:defRPr/>
            </a:lvl1pPr>
          </a:lstStyle>
          <a:p>
            <a:pPr>
              <a:defRPr/>
            </a:pPr>
            <a:fld id="{D702DF81-DFBA-46CE-A19A-902A13A7F108}" type="slidenum">
              <a:rPr lang="en-GB"/>
              <a:pPr>
                <a:defRPr/>
              </a:pPr>
              <a:t>‹#›</a:t>
            </a:fld>
            <a:endParaRPr lang="en-GB"/>
          </a:p>
        </p:txBody>
      </p:sp>
    </p:spTree>
    <p:extLst>
      <p:ext uri="{BB962C8B-B14F-4D97-AF65-F5344CB8AC3E}">
        <p14:creationId xmlns:p14="http://schemas.microsoft.com/office/powerpoint/2010/main" val="843692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A3DE35-A32C-4322-A3FA-C1FC823D14C6}" type="datetime1">
              <a:rPr lang="en-US" smtClean="0"/>
              <a:t>5/15/2015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5D667-6DFA-4909-A2CD-709236985C75}" type="slidenum">
              <a:rPr lang="en-US" smtClean="0"/>
              <a:t>‹#›</a:t>
            </a:fld>
            <a:endParaRPr lang="en-US"/>
          </a:p>
        </p:txBody>
      </p:sp>
    </p:spTree>
    <p:extLst>
      <p:ext uri="{BB962C8B-B14F-4D97-AF65-F5344CB8AC3E}">
        <p14:creationId xmlns:p14="http://schemas.microsoft.com/office/powerpoint/2010/main" val="3833557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b="1" dirty="0" smtClean="0"/>
              <a:t>FRANCISCAN THEOLOGY</a:t>
            </a:r>
            <a:endParaRPr lang="en-US" sz="5400" b="1" dirty="0"/>
          </a:p>
        </p:txBody>
      </p:sp>
      <p:sp>
        <p:nvSpPr>
          <p:cNvPr id="3" name="Subtitle 2"/>
          <p:cNvSpPr>
            <a:spLocks noGrp="1"/>
          </p:cNvSpPr>
          <p:nvPr>
            <p:ph type="subTitle" idx="1"/>
          </p:nvPr>
        </p:nvSpPr>
        <p:spPr>
          <a:xfrm>
            <a:off x="381000" y="3886200"/>
            <a:ext cx="8153400" cy="2133600"/>
          </a:xfrm>
        </p:spPr>
        <p:txBody>
          <a:bodyPr>
            <a:normAutofit lnSpcReduction="10000"/>
          </a:bodyPr>
          <a:lstStyle/>
          <a:p>
            <a:r>
              <a:rPr lang="en-US" b="1" dirty="0" smtClean="0">
                <a:solidFill>
                  <a:schemeClr val="tx1"/>
                </a:solidFill>
              </a:rPr>
              <a:t>Spiritual Assistant/</a:t>
            </a:r>
            <a:r>
              <a:rPr lang="en-US" b="1" dirty="0" err="1" smtClean="0">
                <a:solidFill>
                  <a:schemeClr val="tx1"/>
                </a:solidFill>
              </a:rPr>
              <a:t>Formator</a:t>
            </a:r>
            <a:r>
              <a:rPr lang="en-US" b="1" dirty="0" smtClean="0">
                <a:solidFill>
                  <a:schemeClr val="tx1"/>
                </a:solidFill>
              </a:rPr>
              <a:t> Class</a:t>
            </a:r>
          </a:p>
          <a:p>
            <a:r>
              <a:rPr lang="en-US" b="1" dirty="0" smtClean="0">
                <a:solidFill>
                  <a:schemeClr val="tx1"/>
                </a:solidFill>
              </a:rPr>
              <a:t>May 16, </a:t>
            </a:r>
            <a:r>
              <a:rPr lang="en-US" b="1" dirty="0" smtClean="0">
                <a:solidFill>
                  <a:schemeClr val="tx1"/>
                </a:solidFill>
              </a:rPr>
              <a:t>2015</a:t>
            </a:r>
          </a:p>
          <a:p>
            <a:pPr>
              <a:spcBef>
                <a:spcPts val="3600"/>
              </a:spcBef>
            </a:pPr>
            <a:r>
              <a:rPr lang="en-US" sz="1900" b="1" dirty="0" smtClean="0">
                <a:solidFill>
                  <a:schemeClr val="tx1"/>
                </a:solidFill>
              </a:rPr>
              <a:t>Sections adapted from the 2009 Summer Seminar available </a:t>
            </a:r>
            <a:r>
              <a:rPr lang="en-US" sz="1900" b="1" dirty="0">
                <a:solidFill>
                  <a:schemeClr val="tx1"/>
                </a:solidFill>
              </a:rPr>
              <a:t>on http://</a:t>
            </a:r>
            <a:r>
              <a:rPr lang="en-US" sz="1900" b="1" dirty="0" smtClean="0">
                <a:solidFill>
                  <a:schemeClr val="tx1"/>
                </a:solidFill>
              </a:rPr>
              <a:t>www.nafra-sfo.org/Formation-FranciscanSpirituality/index.html</a:t>
            </a:r>
            <a:endParaRPr lang="en-US" sz="1900" b="1" dirty="0">
              <a:solidFill>
                <a:schemeClr val="tx1"/>
              </a:solidFill>
            </a:endParaRPr>
          </a:p>
        </p:txBody>
      </p:sp>
    </p:spTree>
    <p:extLst>
      <p:ext uri="{BB962C8B-B14F-4D97-AF65-F5344CB8AC3E}">
        <p14:creationId xmlns:p14="http://schemas.microsoft.com/office/powerpoint/2010/main" val="2200032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Theology leads to Spirituality</a:t>
            </a:r>
            <a:endParaRPr lang="en-US" b="1" dirty="0"/>
          </a:p>
        </p:txBody>
      </p:sp>
      <p:sp>
        <p:nvSpPr>
          <p:cNvPr id="3" name="Content Placeholder 2"/>
          <p:cNvSpPr>
            <a:spLocks noGrp="1"/>
          </p:cNvSpPr>
          <p:nvPr>
            <p:ph idx="1"/>
          </p:nvPr>
        </p:nvSpPr>
        <p:spPr/>
        <p:txBody>
          <a:bodyPr>
            <a:normAutofit fontScale="92500" lnSpcReduction="20000"/>
          </a:bodyPr>
          <a:lstStyle/>
          <a:p>
            <a:r>
              <a:rPr lang="en-US" b="1" dirty="0"/>
              <a:t>Purpose of theology – Bring us closer to God.</a:t>
            </a:r>
          </a:p>
          <a:p>
            <a:r>
              <a:rPr lang="en-US" b="1" dirty="0" smtClean="0"/>
              <a:t>Franciscan </a:t>
            </a:r>
            <a:r>
              <a:rPr lang="en-US" b="1" dirty="0"/>
              <a:t>theology gives the framework to Franciscan life.</a:t>
            </a:r>
          </a:p>
          <a:p>
            <a:pPr lvl="1"/>
            <a:r>
              <a:rPr lang="en-US" b="1" dirty="0"/>
              <a:t>A loving God, Christ-Gospel-centered life  </a:t>
            </a:r>
            <a:r>
              <a:rPr lang="en-US" sz="2000" b="1" i="1" dirty="0"/>
              <a:t>FC-2</a:t>
            </a:r>
          </a:p>
          <a:p>
            <a:pPr lvl="1"/>
            <a:r>
              <a:rPr lang="en-US" b="1" dirty="0"/>
              <a:t>Incarnation: For us to know God  </a:t>
            </a:r>
            <a:r>
              <a:rPr lang="en-US" sz="2000" b="1" i="1" dirty="0"/>
              <a:t>FC-2</a:t>
            </a:r>
          </a:p>
          <a:p>
            <a:pPr lvl="1"/>
            <a:r>
              <a:rPr lang="en-US" b="1" dirty="0"/>
              <a:t>We are to do the will of God </a:t>
            </a:r>
            <a:r>
              <a:rPr lang="en-US" sz="2000" b="1" i="1" dirty="0" smtClean="0"/>
              <a:t>FC-2</a:t>
            </a:r>
            <a:endParaRPr lang="en-US" sz="2000" b="1" i="1" dirty="0"/>
          </a:p>
          <a:p>
            <a:r>
              <a:rPr lang="en-US" b="1" dirty="0"/>
              <a:t>Franciscan Perspective:  </a:t>
            </a:r>
            <a:endParaRPr lang="en-US" b="1" dirty="0" smtClean="0"/>
          </a:p>
          <a:p>
            <a:pPr lvl="1"/>
            <a:r>
              <a:rPr lang="en-US" b="1" dirty="0" smtClean="0"/>
              <a:t>Positive </a:t>
            </a:r>
            <a:r>
              <a:rPr lang="en-US" b="1" dirty="0"/>
              <a:t>attitude, </a:t>
            </a:r>
            <a:endParaRPr lang="en-US" b="1" dirty="0" smtClean="0"/>
          </a:p>
          <a:p>
            <a:pPr lvl="1"/>
            <a:r>
              <a:rPr lang="en-US" b="1" dirty="0" smtClean="0"/>
              <a:t>God’s </a:t>
            </a:r>
            <a:r>
              <a:rPr lang="en-US" b="1" dirty="0"/>
              <a:t>love leads to better life, </a:t>
            </a:r>
            <a:endParaRPr lang="en-US" b="1" dirty="0" smtClean="0"/>
          </a:p>
          <a:p>
            <a:pPr lvl="1"/>
            <a:r>
              <a:rPr lang="en-US" b="1" dirty="0" smtClean="0"/>
              <a:t>support </a:t>
            </a:r>
            <a:r>
              <a:rPr lang="en-US" b="1" dirty="0"/>
              <a:t>for others.</a:t>
            </a:r>
          </a:p>
          <a:p>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2</a:t>
            </a:fld>
            <a:endParaRPr lang="en-US"/>
          </a:p>
        </p:txBody>
      </p:sp>
    </p:spTree>
    <p:extLst>
      <p:ext uri="{BB962C8B-B14F-4D97-AF65-F5344CB8AC3E}">
        <p14:creationId xmlns:p14="http://schemas.microsoft.com/office/powerpoint/2010/main" val="237263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b="1" dirty="0"/>
              <a:t>Basic Catholic Theology </a:t>
            </a:r>
            <a:r>
              <a:rPr lang="en-US" b="1" dirty="0" smtClean="0"/>
              <a:t/>
            </a:r>
            <a:br>
              <a:rPr lang="en-US" b="1" dirty="0" smtClean="0"/>
            </a:br>
            <a:r>
              <a:rPr lang="en-US" b="1" dirty="0" smtClean="0"/>
              <a:t>Common Elements</a:t>
            </a:r>
            <a:endParaRPr lang="en-US" b="1" dirty="0"/>
          </a:p>
        </p:txBody>
      </p:sp>
      <p:sp>
        <p:nvSpPr>
          <p:cNvPr id="3" name="Content Placeholder 2"/>
          <p:cNvSpPr>
            <a:spLocks noGrp="1"/>
          </p:cNvSpPr>
          <p:nvPr>
            <p:ph idx="1"/>
          </p:nvPr>
        </p:nvSpPr>
        <p:spPr>
          <a:xfrm>
            <a:off x="457200" y="1371600"/>
            <a:ext cx="8229600" cy="5181600"/>
          </a:xfrm>
        </p:spPr>
        <p:txBody>
          <a:bodyPr>
            <a:normAutofit fontScale="92500" lnSpcReduction="20000"/>
          </a:bodyPr>
          <a:lstStyle/>
          <a:p>
            <a:r>
              <a:rPr lang="en-US" b="1" dirty="0"/>
              <a:t>God is revealed through revelation.</a:t>
            </a:r>
          </a:p>
          <a:p>
            <a:r>
              <a:rPr lang="en-US" b="1" dirty="0"/>
              <a:t>Jesus Christ:</a:t>
            </a:r>
          </a:p>
          <a:p>
            <a:pPr lvl="1"/>
            <a:r>
              <a:rPr lang="en-US" b="1" dirty="0"/>
              <a:t>Fullness of revelation: Through his words and his life.</a:t>
            </a:r>
          </a:p>
          <a:p>
            <a:pPr lvl="1"/>
            <a:r>
              <a:rPr lang="en-US" b="1" dirty="0"/>
              <a:t>Guided by the Holy Spirit: Maintains the integrity of the message.</a:t>
            </a:r>
          </a:p>
          <a:p>
            <a:r>
              <a:rPr lang="en-US" b="1" dirty="0"/>
              <a:t>These four pillars of the Catholic faith are: </a:t>
            </a:r>
          </a:p>
          <a:p>
            <a:pPr lvl="1"/>
            <a:r>
              <a:rPr lang="en-US" b="1" dirty="0" smtClean="0"/>
              <a:t>The </a:t>
            </a:r>
            <a:r>
              <a:rPr lang="en-US" b="1" dirty="0"/>
              <a:t>Profession of Faith – The Creed (What We Believe</a:t>
            </a:r>
            <a:r>
              <a:rPr lang="en-US" b="1" dirty="0" smtClean="0"/>
              <a:t>)</a:t>
            </a:r>
          </a:p>
          <a:p>
            <a:pPr lvl="1"/>
            <a:r>
              <a:rPr lang="en-US" b="1" dirty="0" smtClean="0"/>
              <a:t>The </a:t>
            </a:r>
            <a:r>
              <a:rPr lang="en-US" b="1" dirty="0"/>
              <a:t>Celebration of the Christian Mystery – Liturgy and Sacraments (How We Celebrate</a:t>
            </a:r>
            <a:r>
              <a:rPr lang="en-US" b="1" dirty="0" smtClean="0"/>
              <a:t>)</a:t>
            </a:r>
          </a:p>
          <a:p>
            <a:pPr lvl="1"/>
            <a:r>
              <a:rPr lang="en-US" b="1" dirty="0" smtClean="0"/>
              <a:t>Life </a:t>
            </a:r>
            <a:r>
              <a:rPr lang="en-US" b="1" dirty="0"/>
              <a:t>in Christ – Christian Morality (How We Live)</a:t>
            </a:r>
          </a:p>
          <a:p>
            <a:pPr lvl="1"/>
            <a:r>
              <a:rPr lang="en-US" b="1" dirty="0" smtClean="0"/>
              <a:t>Christian </a:t>
            </a:r>
            <a:r>
              <a:rPr lang="en-US" b="1" dirty="0"/>
              <a:t>Prayer – A Personal Relationship with God (How We Pray)</a:t>
            </a:r>
          </a:p>
          <a:p>
            <a:pPr marL="0" indent="0">
              <a:buNone/>
            </a:pPr>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3</a:t>
            </a:fld>
            <a:endParaRPr lang="en-US"/>
          </a:p>
        </p:txBody>
      </p:sp>
    </p:spTree>
    <p:extLst>
      <p:ext uri="{BB962C8B-B14F-4D97-AF65-F5344CB8AC3E}">
        <p14:creationId xmlns:p14="http://schemas.microsoft.com/office/powerpoint/2010/main" val="79664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b="1" dirty="0" smtClean="0"/>
              <a:t>Common Elements  (Cont.)</a:t>
            </a:r>
            <a:endParaRPr lang="en-US" b="1" dirty="0"/>
          </a:p>
        </p:txBody>
      </p:sp>
      <p:sp>
        <p:nvSpPr>
          <p:cNvPr id="3" name="Content Placeholder 2"/>
          <p:cNvSpPr>
            <a:spLocks noGrp="1"/>
          </p:cNvSpPr>
          <p:nvPr>
            <p:ph idx="1"/>
          </p:nvPr>
        </p:nvSpPr>
        <p:spPr>
          <a:xfrm>
            <a:off x="457200" y="1295400"/>
            <a:ext cx="8229600" cy="5105400"/>
          </a:xfrm>
        </p:spPr>
        <p:txBody>
          <a:bodyPr>
            <a:normAutofit lnSpcReduction="10000"/>
          </a:bodyPr>
          <a:lstStyle/>
          <a:p>
            <a:r>
              <a:rPr lang="en-US" b="1" dirty="0" smtClean="0"/>
              <a:t>Primacy </a:t>
            </a:r>
            <a:r>
              <a:rPr lang="en-US" b="1" dirty="0"/>
              <a:t>of the Catholic Church </a:t>
            </a:r>
            <a:r>
              <a:rPr lang="en-US" b="1" dirty="0" smtClean="0"/>
              <a:t>: </a:t>
            </a:r>
          </a:p>
          <a:p>
            <a:pPr lvl="1"/>
            <a:r>
              <a:rPr lang="en-US" b="1" dirty="0" smtClean="0"/>
              <a:t>Historical </a:t>
            </a:r>
            <a:r>
              <a:rPr lang="en-US" b="1" dirty="0"/>
              <a:t>claim;  </a:t>
            </a:r>
            <a:endParaRPr lang="en-US" b="1" dirty="0" smtClean="0"/>
          </a:p>
          <a:p>
            <a:pPr lvl="1"/>
            <a:r>
              <a:rPr lang="en-US" b="1" dirty="0" smtClean="0"/>
              <a:t>Guardian </a:t>
            </a:r>
            <a:r>
              <a:rPr lang="en-US" b="1" dirty="0"/>
              <a:t>and </a:t>
            </a:r>
            <a:r>
              <a:rPr lang="en-US" b="1" dirty="0" smtClean="0"/>
              <a:t>teachers </a:t>
            </a:r>
            <a:r>
              <a:rPr lang="en-US" b="1" dirty="0"/>
              <a:t>of the doctrine of Christ.</a:t>
            </a:r>
          </a:p>
          <a:p>
            <a:pPr lvl="1"/>
            <a:r>
              <a:rPr lang="en-US" b="1" dirty="0"/>
              <a:t>Catechism of the Catholic Church</a:t>
            </a:r>
          </a:p>
          <a:p>
            <a:r>
              <a:rPr lang="en-US" b="1" dirty="0"/>
              <a:t>The Bible: </a:t>
            </a:r>
            <a:endParaRPr lang="en-US" b="1" dirty="0" smtClean="0"/>
          </a:p>
          <a:p>
            <a:pPr lvl="1"/>
            <a:r>
              <a:rPr lang="en-US" b="1" dirty="0" smtClean="0"/>
              <a:t>God’s </a:t>
            </a:r>
            <a:r>
              <a:rPr lang="en-US" b="1" dirty="0"/>
              <a:t>Holy Word.  </a:t>
            </a:r>
            <a:endParaRPr lang="en-US" b="1" dirty="0" smtClean="0"/>
          </a:p>
          <a:p>
            <a:pPr lvl="1"/>
            <a:r>
              <a:rPr lang="en-US" b="1" dirty="0" smtClean="0"/>
              <a:t>Christ </a:t>
            </a:r>
            <a:r>
              <a:rPr lang="en-US" b="1" dirty="0"/>
              <a:t>is the Unique Word of Sacred Scripture.  </a:t>
            </a:r>
            <a:endParaRPr lang="en-US" b="1" dirty="0" smtClean="0"/>
          </a:p>
          <a:p>
            <a:pPr lvl="1"/>
            <a:r>
              <a:rPr lang="en-US" b="1" dirty="0" smtClean="0"/>
              <a:t>God </a:t>
            </a:r>
            <a:r>
              <a:rPr lang="en-US" b="1" dirty="0"/>
              <a:t>speaks to us through the words of sacred scripture. Also FC-17</a:t>
            </a:r>
            <a:endParaRPr lang="en-US" sz="2400" b="1" dirty="0"/>
          </a:p>
          <a:p>
            <a:r>
              <a:rPr lang="en-US" b="1" dirty="0" smtClean="0"/>
              <a:t>Trinity</a:t>
            </a:r>
            <a:endParaRPr lang="en-US" b="1" dirty="0"/>
          </a:p>
          <a:p>
            <a:pPr marL="0" indent="0">
              <a:buNone/>
            </a:pPr>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4</a:t>
            </a:fld>
            <a:endParaRPr lang="en-US"/>
          </a:p>
        </p:txBody>
      </p:sp>
    </p:spTree>
    <p:extLst>
      <p:ext uri="{BB962C8B-B14F-4D97-AF65-F5344CB8AC3E}">
        <p14:creationId xmlns:p14="http://schemas.microsoft.com/office/powerpoint/2010/main" val="1083660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Two ways of looking at the </a:t>
            </a:r>
            <a:r>
              <a:rPr lang="en-US" b="1" dirty="0" smtClean="0"/>
              <a:t>Incarnation</a:t>
            </a:r>
            <a:endParaRPr lang="en-US" b="1" dirty="0"/>
          </a:p>
        </p:txBody>
      </p:sp>
      <p:sp>
        <p:nvSpPr>
          <p:cNvPr id="3" name="Content Placeholder 2"/>
          <p:cNvSpPr>
            <a:spLocks noGrp="1"/>
          </p:cNvSpPr>
          <p:nvPr>
            <p:ph idx="1"/>
          </p:nvPr>
        </p:nvSpPr>
        <p:spPr>
          <a:xfrm>
            <a:off x="457200" y="1905000"/>
            <a:ext cx="8229600" cy="4221163"/>
          </a:xfrm>
        </p:spPr>
        <p:txBody>
          <a:bodyPr/>
          <a:lstStyle/>
          <a:p>
            <a:r>
              <a:rPr lang="en-US" b="1" dirty="0"/>
              <a:t>What is your view of </a:t>
            </a:r>
            <a:r>
              <a:rPr lang="en-US" b="1" dirty="0" smtClean="0"/>
              <a:t>God?</a:t>
            </a:r>
          </a:p>
          <a:p>
            <a:pPr lvl="1"/>
            <a:r>
              <a:rPr lang="en-US" b="1" dirty="0" smtClean="0"/>
              <a:t>Dominican View</a:t>
            </a:r>
          </a:p>
          <a:p>
            <a:pPr lvl="1"/>
            <a:r>
              <a:rPr lang="en-US" b="1" dirty="0" smtClean="0"/>
              <a:t>Franciscan View</a:t>
            </a:r>
          </a:p>
          <a:p>
            <a:r>
              <a:rPr lang="en-US" b="1" dirty="0" smtClean="0"/>
              <a:t>Both are acceptable!</a:t>
            </a:r>
          </a:p>
          <a:p>
            <a:pPr lvl="1"/>
            <a:r>
              <a:rPr lang="en-US" b="1" dirty="0" smtClean="0"/>
              <a:t>Where is the Church going today?</a:t>
            </a:r>
            <a:endParaRPr lang="en-US" b="1" dirty="0"/>
          </a:p>
        </p:txBody>
      </p:sp>
      <p:sp>
        <p:nvSpPr>
          <p:cNvPr id="4" name="Slide Number Placeholder 3"/>
          <p:cNvSpPr>
            <a:spLocks noGrp="1"/>
          </p:cNvSpPr>
          <p:nvPr>
            <p:ph type="sldNum" sz="quarter" idx="12"/>
          </p:nvPr>
        </p:nvSpPr>
        <p:spPr/>
        <p:txBody>
          <a:bodyPr/>
          <a:lstStyle/>
          <a:p>
            <a:fld id="{9555D667-6DFA-4909-A2CD-709236985C75}" type="slidenum">
              <a:rPr lang="en-US" smtClean="0"/>
              <a:t>5</a:t>
            </a:fld>
            <a:endParaRPr lang="en-US"/>
          </a:p>
        </p:txBody>
      </p:sp>
    </p:spTree>
    <p:extLst>
      <p:ext uri="{BB962C8B-B14F-4D97-AF65-F5344CB8AC3E}">
        <p14:creationId xmlns:p14="http://schemas.microsoft.com/office/powerpoint/2010/main" val="254062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b="1" dirty="0" smtClean="0"/>
              <a:t>Dominican View</a:t>
            </a:r>
            <a:endParaRPr lang="en-US" b="1" dirty="0"/>
          </a:p>
        </p:txBody>
      </p:sp>
      <p:sp>
        <p:nvSpPr>
          <p:cNvPr id="3" name="Content Placeholder 2"/>
          <p:cNvSpPr>
            <a:spLocks noGrp="1"/>
          </p:cNvSpPr>
          <p:nvPr>
            <p:ph idx="1"/>
          </p:nvPr>
        </p:nvSpPr>
        <p:spPr>
          <a:xfrm>
            <a:off x="304800" y="990600"/>
            <a:ext cx="8382000" cy="5135563"/>
          </a:xfrm>
        </p:spPr>
        <p:txBody>
          <a:bodyPr>
            <a:normAutofit/>
          </a:bodyPr>
          <a:lstStyle/>
          <a:p>
            <a:pPr marL="0" indent="0">
              <a:buNone/>
            </a:pPr>
            <a:r>
              <a:rPr lang="en-US" sz="3600" b="1" dirty="0" smtClean="0"/>
              <a:t>Ascending </a:t>
            </a:r>
            <a:r>
              <a:rPr lang="en-US" sz="3600" b="1" dirty="0"/>
              <a:t>– Latin – Primary </a:t>
            </a:r>
            <a:r>
              <a:rPr lang="en-US" sz="3600" b="1" dirty="0" smtClean="0"/>
              <a:t>Theology</a:t>
            </a:r>
            <a:endParaRPr lang="en-US" sz="3600" b="1" dirty="0"/>
          </a:p>
          <a:p>
            <a:r>
              <a:rPr lang="en-US" b="1" dirty="0"/>
              <a:t>Dominican School: Western Fathers; St. Augustine; St. Anselm of Canterbury, St. Thomas Aquinas. </a:t>
            </a:r>
            <a:r>
              <a:rPr lang="en-US" b="1" dirty="0" smtClean="0"/>
              <a:t>St. Benedict, St. Ignatius of Loyola, St. Dominic</a:t>
            </a:r>
            <a:endParaRPr lang="en-US" b="1" dirty="0"/>
          </a:p>
        </p:txBody>
      </p:sp>
      <p:sp>
        <p:nvSpPr>
          <p:cNvPr id="4" name="Slide Number Placeholder 3"/>
          <p:cNvSpPr>
            <a:spLocks noGrp="1"/>
          </p:cNvSpPr>
          <p:nvPr>
            <p:ph type="sldNum" sz="quarter" idx="12"/>
          </p:nvPr>
        </p:nvSpPr>
        <p:spPr/>
        <p:txBody>
          <a:bodyPr/>
          <a:lstStyle/>
          <a:p>
            <a:fld id="{9555D667-6DFA-4909-A2CD-709236985C75}" type="slidenum">
              <a:rPr lang="en-US" smtClean="0"/>
              <a:t>6</a:t>
            </a:fld>
            <a:endParaRPr lang="en-US"/>
          </a:p>
        </p:txBody>
      </p:sp>
    </p:spTree>
    <p:extLst>
      <p:ext uri="{BB962C8B-B14F-4D97-AF65-F5344CB8AC3E}">
        <p14:creationId xmlns:p14="http://schemas.microsoft.com/office/powerpoint/2010/main" val="416746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 Benedict</a:t>
            </a:r>
            <a:endParaRPr lang="en-US" dirty="0"/>
          </a:p>
        </p:txBody>
      </p:sp>
      <p:sp>
        <p:nvSpPr>
          <p:cNvPr id="3" name="Content Placeholder 2"/>
          <p:cNvSpPr>
            <a:spLocks noGrp="1"/>
          </p:cNvSpPr>
          <p:nvPr>
            <p:ph idx="1"/>
          </p:nvPr>
        </p:nvSpPr>
        <p:spPr/>
        <p:txBody>
          <a:bodyPr/>
          <a:lstStyle/>
          <a:p>
            <a:r>
              <a:rPr lang="en-US" b="1" u="sng" dirty="0" smtClean="0"/>
              <a:t>GOD</a:t>
            </a:r>
            <a:r>
              <a:rPr lang="en-US" b="1" dirty="0" smtClean="0"/>
              <a:t> </a:t>
            </a:r>
            <a:r>
              <a:rPr lang="en-US" b="1" dirty="0"/>
              <a:t>is the Almighty, the Transcendent.</a:t>
            </a:r>
          </a:p>
          <a:p>
            <a:r>
              <a:rPr lang="en-US" b="1" u="sng" dirty="0"/>
              <a:t>CHRIST</a:t>
            </a:r>
            <a:r>
              <a:rPr lang="en-US" b="1" dirty="0"/>
              <a:t> is Our Redeemer and High Priest.  </a:t>
            </a:r>
          </a:p>
          <a:p>
            <a:r>
              <a:rPr lang="en-US" b="1" u="sng" dirty="0"/>
              <a:t>MAN</a:t>
            </a:r>
            <a:r>
              <a:rPr lang="en-US" b="1" dirty="0"/>
              <a:t> is the Privileged Adorer, expressing the praise of all creation.  </a:t>
            </a:r>
          </a:p>
          <a:p>
            <a:r>
              <a:rPr lang="en-US" b="1" u="sng" dirty="0"/>
              <a:t>LITURGY</a:t>
            </a:r>
            <a:r>
              <a:rPr lang="en-US" b="1" dirty="0"/>
              <a:t> is the principal "work" of the monastic community; it teaches and evangelizes.</a:t>
            </a:r>
          </a:p>
          <a:p>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7</a:t>
            </a:fld>
            <a:endParaRPr lang="en-US"/>
          </a:p>
        </p:txBody>
      </p:sp>
    </p:spTree>
    <p:extLst>
      <p:ext uri="{BB962C8B-B14F-4D97-AF65-F5344CB8AC3E}">
        <p14:creationId xmlns:p14="http://schemas.microsoft.com/office/powerpoint/2010/main" val="2842545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62000"/>
          </a:xfrm>
        </p:spPr>
        <p:txBody>
          <a:bodyPr>
            <a:normAutofit/>
          </a:bodyPr>
          <a:lstStyle/>
          <a:p>
            <a:r>
              <a:rPr lang="en-US" sz="4000" b="1" dirty="0"/>
              <a:t>St. </a:t>
            </a:r>
            <a:r>
              <a:rPr lang="en-US" sz="4000" b="1" dirty="0" err="1"/>
              <a:t>Ignatious</a:t>
            </a:r>
            <a:r>
              <a:rPr lang="en-US" sz="4000" b="1" dirty="0"/>
              <a:t> of </a:t>
            </a:r>
            <a:r>
              <a:rPr lang="en-US" sz="4000" b="1" dirty="0" smtClean="0"/>
              <a:t>Loyola</a:t>
            </a:r>
            <a:endParaRPr lang="en-US" sz="4000" b="1" dirty="0"/>
          </a:p>
        </p:txBody>
      </p:sp>
      <p:sp>
        <p:nvSpPr>
          <p:cNvPr id="3" name="Content Placeholder 2"/>
          <p:cNvSpPr>
            <a:spLocks noGrp="1"/>
          </p:cNvSpPr>
          <p:nvPr>
            <p:ph idx="1"/>
          </p:nvPr>
        </p:nvSpPr>
        <p:spPr>
          <a:xfrm>
            <a:off x="457200" y="1905000"/>
            <a:ext cx="8153400" cy="4114800"/>
          </a:xfrm>
        </p:spPr>
        <p:txBody>
          <a:bodyPr>
            <a:normAutofit/>
          </a:bodyPr>
          <a:lstStyle/>
          <a:p>
            <a:r>
              <a:rPr lang="en-US" b="1" u="sng" dirty="0" smtClean="0"/>
              <a:t>GOD</a:t>
            </a:r>
            <a:r>
              <a:rPr lang="en-US" b="1" dirty="0" smtClean="0"/>
              <a:t> </a:t>
            </a:r>
            <a:r>
              <a:rPr lang="en-US" b="1" dirty="0"/>
              <a:t>is Creator, Lord, Owner of the Universe</a:t>
            </a:r>
            <a:r>
              <a:rPr lang="en-US" b="1" dirty="0" smtClean="0"/>
              <a:t>.</a:t>
            </a:r>
          </a:p>
          <a:p>
            <a:r>
              <a:rPr lang="en-US" b="1" dirty="0" smtClean="0"/>
              <a:t> </a:t>
            </a:r>
            <a:r>
              <a:rPr lang="en-US" b="1" u="sng" dirty="0"/>
              <a:t>CHRIST</a:t>
            </a:r>
            <a:r>
              <a:rPr lang="en-US" b="1" dirty="0"/>
              <a:t> is the King. </a:t>
            </a:r>
            <a:endParaRPr lang="en-US" b="1" dirty="0" smtClean="0"/>
          </a:p>
          <a:p>
            <a:r>
              <a:rPr lang="en-US" b="1" u="sng" dirty="0" smtClean="0"/>
              <a:t>MAN</a:t>
            </a:r>
            <a:r>
              <a:rPr lang="en-US" b="1" dirty="0" smtClean="0"/>
              <a:t> </a:t>
            </a:r>
            <a:r>
              <a:rPr lang="en-US" b="1" dirty="0"/>
              <a:t>is his soldier in the battle against evil.  </a:t>
            </a:r>
          </a:p>
          <a:p>
            <a:r>
              <a:rPr lang="en-US" b="1" u="sng" dirty="0"/>
              <a:t>PLAN</a:t>
            </a:r>
            <a:r>
              <a:rPr lang="en-US" b="1" dirty="0"/>
              <a:t> of Life discovered in the Spiritual Exercises, the </a:t>
            </a:r>
            <a:r>
              <a:rPr lang="en-US" b="1" dirty="0" err="1"/>
              <a:t>Examen</a:t>
            </a:r>
            <a:r>
              <a:rPr lang="en-US" b="1" dirty="0"/>
              <a:t> of Conscience, </a:t>
            </a:r>
          </a:p>
          <a:p>
            <a:r>
              <a:rPr lang="en-US" b="1" dirty="0"/>
              <a:t>Personal Meditation</a:t>
            </a:r>
            <a:r>
              <a:rPr lang="en-US" b="1" dirty="0" smtClean="0"/>
              <a:t>.</a:t>
            </a:r>
            <a:endParaRPr lang="en-US" b="1" dirty="0"/>
          </a:p>
        </p:txBody>
      </p:sp>
      <p:sp>
        <p:nvSpPr>
          <p:cNvPr id="4" name="Slide Number Placeholder 3"/>
          <p:cNvSpPr>
            <a:spLocks noGrp="1"/>
          </p:cNvSpPr>
          <p:nvPr>
            <p:ph type="sldNum" sz="quarter" idx="12"/>
          </p:nvPr>
        </p:nvSpPr>
        <p:spPr/>
        <p:txBody>
          <a:bodyPr/>
          <a:lstStyle/>
          <a:p>
            <a:fld id="{9555D667-6DFA-4909-A2CD-709236985C75}" type="slidenum">
              <a:rPr lang="en-US" smtClean="0"/>
              <a:t>8</a:t>
            </a:fld>
            <a:endParaRPr lang="en-US"/>
          </a:p>
        </p:txBody>
      </p:sp>
    </p:spTree>
    <p:extLst>
      <p:ext uri="{BB962C8B-B14F-4D97-AF65-F5344CB8AC3E}">
        <p14:creationId xmlns:p14="http://schemas.microsoft.com/office/powerpoint/2010/main" val="113644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b="1" dirty="0"/>
              <a:t>St. Dominic</a:t>
            </a:r>
            <a:endParaRPr lang="en-US" dirty="0"/>
          </a:p>
        </p:txBody>
      </p:sp>
      <p:sp>
        <p:nvSpPr>
          <p:cNvPr id="3" name="Content Placeholder 2"/>
          <p:cNvSpPr>
            <a:spLocks noGrp="1"/>
          </p:cNvSpPr>
          <p:nvPr>
            <p:ph idx="1"/>
          </p:nvPr>
        </p:nvSpPr>
        <p:spPr>
          <a:xfrm>
            <a:off x="457200" y="1828800"/>
            <a:ext cx="8229600" cy="3276600"/>
          </a:xfrm>
        </p:spPr>
        <p:txBody>
          <a:bodyPr/>
          <a:lstStyle/>
          <a:p>
            <a:r>
              <a:rPr lang="en-US" b="1" u="sng" dirty="0" smtClean="0"/>
              <a:t>GOD</a:t>
            </a:r>
            <a:r>
              <a:rPr lang="en-US" b="1" dirty="0" smtClean="0"/>
              <a:t> </a:t>
            </a:r>
            <a:r>
              <a:rPr lang="en-US" b="1" dirty="0"/>
              <a:t>is Truth.</a:t>
            </a:r>
          </a:p>
          <a:p>
            <a:r>
              <a:rPr lang="en-US" b="1" u="sng" dirty="0"/>
              <a:t>CHRIST</a:t>
            </a:r>
            <a:r>
              <a:rPr lang="en-US" b="1" dirty="0"/>
              <a:t> is the Word revealing the Father.</a:t>
            </a:r>
          </a:p>
          <a:p>
            <a:r>
              <a:rPr lang="en-US" b="1" u="sng" dirty="0"/>
              <a:t>MAN</a:t>
            </a:r>
            <a:r>
              <a:rPr lang="en-US" b="1" dirty="0"/>
              <a:t> is a Student seeking after Truth.  </a:t>
            </a:r>
          </a:p>
          <a:p>
            <a:r>
              <a:rPr lang="en-US" b="1" u="sng" dirty="0"/>
              <a:t>WAY</a:t>
            </a:r>
            <a:r>
              <a:rPr lang="en-US" b="1" dirty="0"/>
              <a:t> of Life centered on Study, Science, and Preaching the Truth.</a:t>
            </a:r>
          </a:p>
          <a:p>
            <a:endParaRPr lang="en-US" dirty="0"/>
          </a:p>
        </p:txBody>
      </p:sp>
      <p:sp>
        <p:nvSpPr>
          <p:cNvPr id="5" name="Slide Number Placeholder 4"/>
          <p:cNvSpPr>
            <a:spLocks noGrp="1"/>
          </p:cNvSpPr>
          <p:nvPr>
            <p:ph type="sldNum" sz="quarter" idx="12"/>
          </p:nvPr>
        </p:nvSpPr>
        <p:spPr/>
        <p:txBody>
          <a:bodyPr/>
          <a:lstStyle/>
          <a:p>
            <a:fld id="{9555D667-6DFA-4909-A2CD-709236985C75}" type="slidenum">
              <a:rPr lang="en-US" smtClean="0"/>
              <a:t>9</a:t>
            </a:fld>
            <a:endParaRPr lang="en-US"/>
          </a:p>
        </p:txBody>
      </p:sp>
    </p:spTree>
    <p:extLst>
      <p:ext uri="{BB962C8B-B14F-4D97-AF65-F5344CB8AC3E}">
        <p14:creationId xmlns:p14="http://schemas.microsoft.com/office/powerpoint/2010/main" val="1748711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rucifix.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152400"/>
            <a:ext cx="3962400" cy="651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2"/>
          <p:cNvSpPr txBox="1">
            <a:spLocks noChangeArrowheads="1"/>
          </p:cNvSpPr>
          <p:nvPr/>
        </p:nvSpPr>
        <p:spPr bwMode="auto">
          <a:xfrm>
            <a:off x="228600" y="228600"/>
            <a:ext cx="40386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3200" dirty="0"/>
              <a:t>Most Christian </a:t>
            </a:r>
          </a:p>
          <a:p>
            <a:pPr algn="ctr" eaLnBrk="1" hangingPunct="1"/>
            <a:r>
              <a:rPr lang="en-US" altLang="en-US" sz="3200" dirty="0"/>
              <a:t>Spirituality</a:t>
            </a:r>
          </a:p>
          <a:p>
            <a:pPr algn="ctr" eaLnBrk="1" hangingPunct="1"/>
            <a:r>
              <a:rPr lang="en-US" altLang="en-US" sz="3200" dirty="0"/>
              <a:t>Points</a:t>
            </a:r>
          </a:p>
          <a:p>
            <a:pPr algn="ctr" eaLnBrk="1" hangingPunct="1"/>
            <a:r>
              <a:rPr lang="en-US" altLang="en-US" sz="3200" dirty="0"/>
              <a:t> to the Passion</a:t>
            </a:r>
          </a:p>
          <a:p>
            <a:pPr algn="ctr" eaLnBrk="1" hangingPunct="1"/>
            <a:r>
              <a:rPr lang="en-US" altLang="en-US" sz="3200" dirty="0"/>
              <a:t>Death &amp; </a:t>
            </a:r>
          </a:p>
          <a:p>
            <a:pPr algn="ctr" eaLnBrk="1" hangingPunct="1"/>
            <a:r>
              <a:rPr lang="en-US" altLang="en-US" sz="3200" dirty="0"/>
              <a:t>Resurrection</a:t>
            </a:r>
          </a:p>
          <a:p>
            <a:pPr algn="ctr" eaLnBrk="1" hangingPunct="1"/>
            <a:endParaRPr lang="en-US" altLang="en-US" sz="3200" dirty="0"/>
          </a:p>
          <a:p>
            <a:pPr algn="ctr" eaLnBrk="1" hangingPunct="1"/>
            <a:r>
              <a:rPr lang="en-US" altLang="en-US" sz="3200" dirty="0"/>
              <a:t>Emphasis: redemptive suffering</a:t>
            </a:r>
          </a:p>
        </p:txBody>
      </p:sp>
      <p:sp>
        <p:nvSpPr>
          <p:cNvPr id="3" name="Slide Number Placeholder 2"/>
          <p:cNvSpPr>
            <a:spLocks noGrp="1"/>
          </p:cNvSpPr>
          <p:nvPr>
            <p:ph type="sldNum" sz="quarter" idx="12"/>
          </p:nvPr>
        </p:nvSpPr>
        <p:spPr/>
        <p:txBody>
          <a:bodyPr/>
          <a:lstStyle/>
          <a:p>
            <a:fld id="{9555D667-6DFA-4909-A2CD-709236985C75}" type="slidenum">
              <a:rPr lang="en-US" smtClean="0"/>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48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pPr>
              <a:defRPr/>
            </a:pPr>
            <a:fld id="{70C38AD1-F3C8-47DD-AE59-B0942018DFFE}" type="slidenum">
              <a:rPr lang="en-GB"/>
              <a:pPr>
                <a:defRPr/>
              </a:pPr>
              <a:t>11</a:t>
            </a:fld>
            <a:endParaRPr lang="en-GB"/>
          </a:p>
        </p:txBody>
      </p:sp>
      <p:sp>
        <p:nvSpPr>
          <p:cNvPr id="12291" name="Rectangle 1"/>
          <p:cNvSpPr>
            <a:spLocks noChangeArrowheads="1"/>
          </p:cNvSpPr>
          <p:nvPr/>
        </p:nvSpPr>
        <p:spPr bwMode="auto">
          <a:xfrm>
            <a:off x="2870994" y="1511299"/>
            <a:ext cx="3097212" cy="64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12292" name="Text Box 2"/>
          <p:cNvSpPr txBox="1">
            <a:spLocks noChangeArrowheads="1"/>
          </p:cNvSpPr>
          <p:nvPr/>
        </p:nvSpPr>
        <p:spPr bwMode="auto">
          <a:xfrm>
            <a:off x="4267200" y="4811713"/>
            <a:ext cx="1524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90000"/>
              </a:lnSpc>
              <a:spcBef>
                <a:spcPts val="1688"/>
              </a:spcBef>
              <a:buFont typeface="Arial" charset="0"/>
              <a:buNone/>
            </a:pPr>
            <a:r>
              <a:rPr lang="en-GB" altLang="en-US" sz="2700">
                <a:solidFill>
                  <a:srgbClr val="000000"/>
                </a:solidFill>
              </a:rPr>
              <a:t> </a:t>
            </a:r>
          </a:p>
        </p:txBody>
      </p:sp>
      <p:sp>
        <p:nvSpPr>
          <p:cNvPr id="12293" name="Rectangle 3"/>
          <p:cNvSpPr>
            <a:spLocks noGrp="1" noChangeArrowheads="1"/>
          </p:cNvSpPr>
          <p:nvPr>
            <p:ph type="title"/>
          </p:nvPr>
        </p:nvSpPr>
        <p:spPr>
          <a:xfrm>
            <a:off x="1460501" y="152400"/>
            <a:ext cx="6019800" cy="861774"/>
          </a:xfrm>
        </p:spPr>
        <p:txBody>
          <a:bodyPr wrap="square" lIns="0" tIns="0" rIns="0" bIns="0">
            <a:spAutoFit/>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2800" dirty="0" smtClean="0"/>
              <a:t>St. </a:t>
            </a:r>
            <a:r>
              <a:rPr lang="en-GB" altLang="en-US" sz="2800" dirty="0"/>
              <a:t>Augustine -Original Sin</a:t>
            </a:r>
            <a:br>
              <a:rPr lang="en-GB" altLang="en-US" sz="2800" dirty="0"/>
            </a:br>
            <a:r>
              <a:rPr lang="en-GB" altLang="en-US" sz="2800" dirty="0"/>
              <a:t>S</a:t>
            </a:r>
            <a:r>
              <a:rPr lang="en-GB" altLang="en-US" sz="2800" u="sng" dirty="0"/>
              <a:t>t</a:t>
            </a:r>
            <a:r>
              <a:rPr lang="en-GB" altLang="en-US" sz="2800" u="sng" dirty="0" smtClean="0"/>
              <a:t>. Anselm - </a:t>
            </a:r>
            <a:r>
              <a:rPr lang="en-GB" altLang="en-US" sz="2400" u="sng" dirty="0" smtClean="0"/>
              <a:t>Doctrine of Atonement</a:t>
            </a:r>
            <a:endParaRPr lang="en-GB" altLang="en-US" sz="2800" u="sng" dirty="0" smtClean="0"/>
          </a:p>
        </p:txBody>
      </p:sp>
      <p:sp>
        <p:nvSpPr>
          <p:cNvPr id="11270" name="Text Box 5"/>
          <p:cNvSpPr txBox="1">
            <a:spLocks noChangeArrowheads="1"/>
          </p:cNvSpPr>
          <p:nvPr/>
        </p:nvSpPr>
        <p:spPr bwMode="auto">
          <a:xfrm>
            <a:off x="2171700" y="1295400"/>
            <a:ext cx="4457700" cy="5168231"/>
          </a:xfrm>
          <a:prstGeom prst="rect">
            <a:avLst/>
          </a:prstGeom>
          <a:noFill/>
          <a:ln w="9525">
            <a:noFill/>
            <a:round/>
            <a:headEnd/>
            <a:tailEnd/>
          </a:ln>
        </p:spPr>
        <p:txBody>
          <a:bodyPr wrap="square" lIns="90000" tIns="45000" rIns="90000" bIns="45000">
            <a:spAutoFit/>
          </a:bodyPr>
          <a:lstStyle/>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Dominican Tradition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Dominic &amp; Thomas </a:t>
            </a:r>
            <a:r>
              <a:rPr lang="en-GB" sz="2400" b="1" dirty="0">
                <a:solidFill>
                  <a:schemeClr val="tx2">
                    <a:lumMod val="90000"/>
                  </a:schemeClr>
                </a:solidFill>
                <a:latin typeface="Calibri" pitchFamily="34" charset="0"/>
              </a:rPr>
              <a:t>Aquinas</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u="sng" dirty="0">
                <a:solidFill>
                  <a:schemeClr val="tx2">
                    <a:lumMod val="90000"/>
                  </a:schemeClr>
                </a:solidFill>
                <a:latin typeface="Calibri" pitchFamily="34" charset="0"/>
              </a:rPr>
              <a:t>Essence</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Intellect</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Sin &amp; atonement </a:t>
            </a:r>
            <a:r>
              <a:rPr lang="en-GB" sz="2800" b="1" dirty="0" err="1">
                <a:solidFill>
                  <a:schemeClr val="tx2">
                    <a:lumMod val="90000"/>
                  </a:schemeClr>
                </a:solidFill>
                <a:latin typeface="Calibri" pitchFamily="34" charset="0"/>
              </a:rPr>
              <a:t>centered</a:t>
            </a:r>
            <a:endParaRPr lang="en-GB" sz="2800" b="1" dirty="0">
              <a:solidFill>
                <a:schemeClr val="tx2">
                  <a:lumMod val="90000"/>
                </a:schemeClr>
              </a:solidFill>
              <a:latin typeface="Calibri" pitchFamily="34" charset="0"/>
            </a:endParaRP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knowledge</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Jesus as expiation for sin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Work </a:t>
            </a:r>
            <a:r>
              <a:rPr lang="en-GB" sz="2400" b="1" dirty="0">
                <a:solidFill>
                  <a:schemeClr val="tx2">
                    <a:lumMod val="90000"/>
                  </a:schemeClr>
                </a:solidFill>
                <a:latin typeface="Calibri" pitchFamily="34" charset="0"/>
              </a:rPr>
              <a:t>at worthiness</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Earn salvation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Flee the world</a:t>
            </a:r>
          </a:p>
          <a:p>
            <a:pPr algn="ctr">
              <a:lnSpc>
                <a:spcPct val="86000"/>
              </a:lnSpc>
              <a:spcBef>
                <a:spcPts val="12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Jesus </a:t>
            </a:r>
            <a:r>
              <a:rPr lang="en-GB" sz="2400" b="1" dirty="0">
                <a:solidFill>
                  <a:schemeClr val="tx2">
                    <a:lumMod val="90000"/>
                  </a:schemeClr>
                </a:solidFill>
                <a:latin typeface="Calibri" pitchFamily="34" charset="0"/>
              </a:rPr>
              <a:t>– no</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Pope Leo XIII</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i="1" dirty="0">
                <a:solidFill>
                  <a:schemeClr val="tx2">
                    <a:lumMod val="90000"/>
                  </a:schemeClr>
                </a:solidFill>
                <a:latin typeface="Calibri" pitchFamily="34" charset="0"/>
              </a:rPr>
              <a:t>1879 </a:t>
            </a:r>
            <a:r>
              <a:rPr lang="en-GB" sz="2400" b="1" i="1" dirty="0" err="1">
                <a:solidFill>
                  <a:schemeClr val="tx2">
                    <a:lumMod val="90000"/>
                  </a:schemeClr>
                </a:solidFill>
                <a:latin typeface="Calibri" pitchFamily="34" charset="0"/>
              </a:rPr>
              <a:t>Aterni</a:t>
            </a:r>
            <a:r>
              <a:rPr lang="en-GB" sz="2400" b="1" i="1" dirty="0">
                <a:solidFill>
                  <a:schemeClr val="tx2">
                    <a:lumMod val="90000"/>
                  </a:schemeClr>
                </a:solidFill>
                <a:latin typeface="Calibri" pitchFamily="34" charset="0"/>
              </a:rPr>
              <a:t> </a:t>
            </a:r>
            <a:r>
              <a:rPr lang="en-GB" sz="2400" b="1" i="1" dirty="0" err="1">
                <a:solidFill>
                  <a:schemeClr val="tx2">
                    <a:lumMod val="90000"/>
                  </a:schemeClr>
                </a:solidFill>
                <a:latin typeface="Calibri" pitchFamily="34" charset="0"/>
              </a:rPr>
              <a:t>Patris</a:t>
            </a:r>
            <a:endParaRPr lang="en-GB" sz="2400" b="1" i="1" dirty="0">
              <a:solidFill>
                <a:schemeClr val="tx2">
                  <a:lumMod val="90000"/>
                </a:schemeClr>
              </a:solidFill>
              <a:latin typeface="Calibri" pitchFamily="34" charset="0"/>
            </a:endParaRP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Primary view –Juridical</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Path of ascent</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27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7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27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270">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270">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270">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1270">
                                            <p:txEl>
                                              <p:pRg st="11" end="11"/>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1270">
                                            <p:txEl>
                                              <p:pRg st="12" end="1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1270">
                                            <p:txEl>
                                              <p:pRg st="13" end="1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1270">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Content Placeholder 2" descr="extension ladder.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19200" y="573088"/>
            <a:ext cx="6019800" cy="6019800"/>
          </a:xfrm>
        </p:spPr>
      </p:pic>
      <p:sp>
        <p:nvSpPr>
          <p:cNvPr id="8195" name="TextBox 3"/>
          <p:cNvSpPr txBox="1">
            <a:spLocks noChangeArrowheads="1"/>
          </p:cNvSpPr>
          <p:nvPr/>
        </p:nvSpPr>
        <p:spPr bwMode="auto">
          <a:xfrm>
            <a:off x="1143000" y="228600"/>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400" b="1" dirty="0"/>
              <a:t>GOD – sanctity and holiness - spirituality</a:t>
            </a:r>
          </a:p>
        </p:txBody>
      </p:sp>
      <p:sp>
        <p:nvSpPr>
          <p:cNvPr id="8196" name="TextBox 4"/>
          <p:cNvSpPr txBox="1">
            <a:spLocks noChangeArrowheads="1"/>
          </p:cNvSpPr>
          <p:nvPr/>
        </p:nvSpPr>
        <p:spPr bwMode="auto">
          <a:xfrm>
            <a:off x="228600" y="4343400"/>
            <a:ext cx="2971800" cy="2046714"/>
          </a:xfrm>
          <a:prstGeom prst="rect">
            <a:avLst/>
          </a:prstGeom>
          <a:solidFill>
            <a:schemeClr val="tx2">
              <a:lumMod val="20000"/>
              <a:lumOff val="80000"/>
            </a:schemeClr>
          </a:solidFill>
          <a:ln>
            <a:noFill/>
          </a:ln>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800" b="1" dirty="0"/>
              <a:t>US – </a:t>
            </a:r>
            <a:r>
              <a:rPr lang="en-US" altLang="en-US" sz="2800" b="1" dirty="0" smtClean="0"/>
              <a:t>Creation</a:t>
            </a:r>
            <a:endParaRPr lang="en-US" altLang="en-US" sz="2800" b="1" dirty="0"/>
          </a:p>
          <a:p>
            <a:pPr algn="ctr" eaLnBrk="1" hangingPunct="1">
              <a:spcBef>
                <a:spcPts val="1800"/>
              </a:spcBef>
            </a:pPr>
            <a:r>
              <a:rPr lang="en-US" altLang="en-US" sz="2800" b="1" dirty="0"/>
              <a:t>The world, material</a:t>
            </a:r>
          </a:p>
          <a:p>
            <a:pPr algn="ctr" eaLnBrk="1" hangingPunct="1"/>
            <a:r>
              <a:rPr lang="en-US" altLang="en-US" sz="2800" b="1" dirty="0"/>
              <a:t>sin</a:t>
            </a:r>
          </a:p>
        </p:txBody>
      </p:sp>
      <p:cxnSp>
        <p:nvCxnSpPr>
          <p:cNvPr id="7" name="Straight Arrow Connector 6"/>
          <p:cNvCxnSpPr/>
          <p:nvPr/>
        </p:nvCxnSpPr>
        <p:spPr>
          <a:xfrm rot="5400000" flipH="1" flipV="1">
            <a:off x="1524000" y="2667000"/>
            <a:ext cx="4267200" cy="914400"/>
          </a:xfrm>
          <a:prstGeom prst="straightConnector1">
            <a:avLst/>
          </a:prstGeom>
          <a:ln w="44450">
            <a:solidFill>
              <a:schemeClr val="bg1"/>
            </a:solidFill>
            <a:prstDash val="lgDashDot"/>
            <a:tailEnd type="arrow"/>
          </a:ln>
        </p:spPr>
        <p:style>
          <a:lnRef idx="1">
            <a:schemeClr val="accent1"/>
          </a:lnRef>
          <a:fillRef idx="0">
            <a:schemeClr val="accent1"/>
          </a:fillRef>
          <a:effectRef idx="0">
            <a:schemeClr val="accent1"/>
          </a:effectRef>
          <a:fontRef idx="minor">
            <a:schemeClr val="tx1"/>
          </a:fontRef>
        </p:style>
      </p:cxnSp>
      <p:sp>
        <p:nvSpPr>
          <p:cNvPr id="8198" name="TextBox 8"/>
          <p:cNvSpPr txBox="1">
            <a:spLocks noChangeArrowheads="1"/>
          </p:cNvSpPr>
          <p:nvPr/>
        </p:nvSpPr>
        <p:spPr bwMode="auto">
          <a:xfrm>
            <a:off x="622300" y="1295400"/>
            <a:ext cx="2971800" cy="2539157"/>
          </a:xfrm>
          <a:prstGeom prst="rect">
            <a:avLst/>
          </a:prstGeom>
          <a:solidFill>
            <a:schemeClr val="tx2">
              <a:lumMod val="20000"/>
              <a:lumOff val="80000"/>
            </a:schemeClr>
          </a:solidFill>
          <a:ln>
            <a:noFill/>
          </a:ln>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400" b="1" dirty="0"/>
              <a:t>Our Movement toward</a:t>
            </a:r>
          </a:p>
          <a:p>
            <a:pPr algn="ctr" eaLnBrk="1" hangingPunct="1"/>
            <a:r>
              <a:rPr lang="en-US" altLang="en-US" sz="2400" b="1" dirty="0" smtClean="0"/>
              <a:t>GOD</a:t>
            </a:r>
            <a:endParaRPr lang="en-US" altLang="en-US" sz="2400" b="1" dirty="0"/>
          </a:p>
          <a:p>
            <a:pPr algn="ctr" eaLnBrk="1" hangingPunct="1">
              <a:spcBef>
                <a:spcPts val="1800"/>
              </a:spcBef>
            </a:pPr>
            <a:r>
              <a:rPr lang="en-US" altLang="en-US" sz="2400" b="1" dirty="0"/>
              <a:t>Leaving behind the world to achieve the spiritual</a:t>
            </a:r>
          </a:p>
        </p:txBody>
      </p:sp>
      <p:sp>
        <p:nvSpPr>
          <p:cNvPr id="8199" name="TextBox 9"/>
          <p:cNvSpPr txBox="1">
            <a:spLocks noChangeArrowheads="1"/>
          </p:cNvSpPr>
          <p:nvPr/>
        </p:nvSpPr>
        <p:spPr bwMode="auto">
          <a:xfrm>
            <a:off x="5105400" y="863600"/>
            <a:ext cx="3886200" cy="5493812"/>
          </a:xfrm>
          <a:prstGeom prst="rect">
            <a:avLst/>
          </a:prstGeom>
          <a:solidFill>
            <a:schemeClr val="tx2">
              <a:lumMod val="20000"/>
              <a:lumOff val="80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800" b="1" u="sng" dirty="0"/>
              <a:t>Spirituality of ascent</a:t>
            </a:r>
          </a:p>
          <a:p>
            <a:pPr algn="ctr" eaLnBrk="1" hangingPunct="1"/>
            <a:r>
              <a:rPr lang="en-US" altLang="en-US" sz="2800" b="1" dirty="0"/>
              <a:t>Seeking Perfection and </a:t>
            </a:r>
            <a:r>
              <a:rPr lang="en-US" altLang="en-US" sz="2800" b="1" dirty="0" smtClean="0"/>
              <a:t>holiness</a:t>
            </a:r>
            <a:endParaRPr lang="en-US" altLang="en-US" sz="2800" b="1" dirty="0"/>
          </a:p>
          <a:p>
            <a:pPr algn="ctr" eaLnBrk="1" hangingPunct="1">
              <a:spcBef>
                <a:spcPts val="1800"/>
              </a:spcBef>
            </a:pPr>
            <a:r>
              <a:rPr lang="en-US" altLang="en-US" sz="2800" b="1" dirty="0"/>
              <a:t>primary &amp; monastic spirituality to leave the world (by overcoming sin and the material world) to ascend to union with the Divine</a:t>
            </a:r>
          </a:p>
          <a:p>
            <a:pPr algn="ctr" eaLnBrk="1" hangingPunct="1"/>
            <a:r>
              <a:rPr lang="en-US" altLang="en-US" sz="2800" b="1" dirty="0"/>
              <a:t>(Spiritual or union of the soul with God)</a:t>
            </a:r>
          </a:p>
        </p:txBody>
      </p:sp>
      <p:sp>
        <p:nvSpPr>
          <p:cNvPr id="2" name="Slide Number Placeholder 1"/>
          <p:cNvSpPr>
            <a:spLocks noGrp="1"/>
          </p:cNvSpPr>
          <p:nvPr>
            <p:ph type="sldNum" sz="quarter" idx="12"/>
          </p:nvPr>
        </p:nvSpPr>
        <p:spPr/>
        <p:txBody>
          <a:bodyPr/>
          <a:lstStyle/>
          <a:p>
            <a:fld id="{9555D667-6DFA-4909-A2CD-709236985C75}" type="slidenum">
              <a:rPr lang="en-US" smtClean="0"/>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2"/>
          </p:nvPr>
        </p:nvSpPr>
        <p:spPr/>
        <p:txBody>
          <a:bodyPr/>
          <a:lstStyle/>
          <a:p>
            <a:pPr>
              <a:defRPr/>
            </a:pPr>
            <a:fld id="{EBF7EAD8-9AE3-4B50-935E-013F058CBF0C}" type="slidenum">
              <a:rPr lang="en-GB" smtClean="0"/>
              <a:pPr>
                <a:defRPr/>
              </a:pPr>
              <a:t>13</a:t>
            </a:fld>
            <a:endParaRPr lang="en-GB" smtClean="0"/>
          </a:p>
        </p:txBody>
      </p:sp>
      <p:sp>
        <p:nvSpPr>
          <p:cNvPr id="12289" name="Rectangle 1"/>
          <p:cNvSpPr>
            <a:spLocks noGrp="1" noChangeArrowheads="1"/>
          </p:cNvSpPr>
          <p:nvPr>
            <p:ph type="subTitle"/>
          </p:nvPr>
        </p:nvSpPr>
        <p:spPr>
          <a:xfrm>
            <a:off x="609600" y="338524"/>
            <a:ext cx="7831138" cy="6405856"/>
          </a:xfrm>
        </p:spPr>
        <p:txBody>
          <a:bodyPr wrap="square">
            <a:spAutoFit/>
          </a:bodyPr>
          <a:lstStyle/>
          <a:p>
            <a:pPr lvl="1" algn="ctr">
              <a:spcBef>
                <a:spcPts val="300"/>
              </a:spcBef>
              <a:buSzPct val="450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pPr>
            <a:r>
              <a:rPr lang="en-GB" sz="3600" b="1" dirty="0" smtClean="0"/>
              <a:t>CHARACTERISTICS</a:t>
            </a:r>
          </a:p>
          <a:p>
            <a:pPr marL="457200" indent="-457200" algn="l">
              <a:spcBef>
                <a:spcPts val="3600"/>
              </a:spcBef>
              <a:buFont typeface="Arial" panose="020B0604020202020204" pitchFamily="34" charset="0"/>
              <a:buChar char="•"/>
            </a:pPr>
            <a:r>
              <a:rPr lang="en-GB" sz="3200" b="1" dirty="0"/>
              <a:t>Building a sense of boundaries </a:t>
            </a:r>
            <a:r>
              <a:rPr lang="en-GB" sz="3200" b="1" dirty="0" err="1"/>
              <a:t>e.g.Right</a:t>
            </a:r>
            <a:r>
              <a:rPr lang="en-GB" sz="3200" b="1" dirty="0"/>
              <a:t> &amp; wrong.</a:t>
            </a:r>
            <a:endParaRPr lang="en-US" sz="3200" dirty="0"/>
          </a:p>
          <a:p>
            <a:pPr marL="457200" indent="-457200" algn="l">
              <a:buFont typeface="Arial" panose="020B0604020202020204" pitchFamily="34" charset="0"/>
              <a:buChar char="•"/>
            </a:pPr>
            <a:r>
              <a:rPr lang="en-GB" sz="3200" b="1" dirty="0"/>
              <a:t>Observance of Laws, rules, commandments, moral codes </a:t>
            </a:r>
            <a:r>
              <a:rPr lang="en-GB" sz="3200" b="1" dirty="0" err="1"/>
              <a:t>etc</a:t>
            </a:r>
            <a:endParaRPr lang="en-US" sz="3200" dirty="0"/>
          </a:p>
          <a:p>
            <a:pPr marL="457200" indent="-457200" algn="l">
              <a:buFont typeface="Arial" panose="020B0604020202020204" pitchFamily="34" charset="0"/>
              <a:buChar char="•"/>
            </a:pPr>
            <a:r>
              <a:rPr lang="en-GB" sz="3200" b="1" dirty="0"/>
              <a:t>Performance oriented – earn worthiness,  earn salvation</a:t>
            </a:r>
            <a:endParaRPr lang="en-US" sz="3200" dirty="0"/>
          </a:p>
          <a:p>
            <a:pPr marL="457200" indent="-457200" algn="l">
              <a:buFont typeface="Arial" panose="020B0604020202020204" pitchFamily="34" charset="0"/>
              <a:buChar char="•"/>
            </a:pPr>
            <a:r>
              <a:rPr lang="en-GB" sz="3200" b="1" dirty="0"/>
              <a:t>Spirituality of Addition – more is better</a:t>
            </a:r>
            <a:endParaRPr lang="en-US" sz="3200" dirty="0"/>
          </a:p>
          <a:p>
            <a:pPr marL="457200" indent="-457200" algn="l">
              <a:buFont typeface="Arial" panose="020B0604020202020204" pitchFamily="34" charset="0"/>
              <a:buChar char="•"/>
            </a:pPr>
            <a:r>
              <a:rPr lang="en-GB" sz="3200" b="1" dirty="0"/>
              <a:t>Observance &amp; Faithful attendance</a:t>
            </a:r>
            <a:endParaRPr lang="en-US" sz="3200" dirty="0"/>
          </a:p>
          <a:p>
            <a:pPr marL="457200" indent="-457200" algn="l">
              <a:buFont typeface="Arial" panose="020B0604020202020204" pitchFamily="34" charset="0"/>
              <a:buChar char="•"/>
            </a:pPr>
            <a:r>
              <a:rPr lang="en-GB" sz="3200" b="1" dirty="0"/>
              <a:t>Atone for sin, guilt, penance</a:t>
            </a:r>
            <a:endParaRPr lang="en-US" sz="3200" dirty="0"/>
          </a:p>
          <a:p>
            <a:pPr marL="457200" indent="-457200" algn="l">
              <a:buFont typeface="Arial" panose="020B0604020202020204" pitchFamily="34" charset="0"/>
              <a:buChar char="•"/>
            </a:pPr>
            <a:r>
              <a:rPr lang="en-GB" sz="3200" b="1" dirty="0"/>
              <a:t>Constantly re-doing our start up </a:t>
            </a:r>
            <a:r>
              <a:rPr lang="en-GB" sz="3200" b="1" dirty="0" smtClean="0"/>
              <a:t>work</a:t>
            </a:r>
            <a:endParaRPr lang="en-GB" sz="2800" dirty="0" smtClean="0"/>
          </a:p>
          <a:p>
            <a:pPr marL="457200" lvl="1" algn="r" eaLnBrk="1" hangingPunct="1">
              <a:lnSpc>
                <a:spcPct val="55000"/>
              </a:lnSpc>
              <a:spcBef>
                <a:spcPts val="800"/>
              </a:spcBef>
              <a:buSzPct val="45000"/>
              <a:buFont typeface="StarSymbol"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pPr>
            <a:endParaRPr lang="en-GB" sz="3200" dirty="0" smtClean="0"/>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8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8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8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8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8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8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8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28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12"/>
          </p:nvPr>
        </p:nvSpPr>
        <p:spPr/>
        <p:txBody>
          <a:bodyPr/>
          <a:lstStyle/>
          <a:p>
            <a:pPr>
              <a:defRPr/>
            </a:pPr>
            <a:fld id="{CAA636A0-F9BA-4BBA-8B9D-EF1760C8BF1C}" type="slidenum">
              <a:rPr lang="en-GB"/>
              <a:pPr>
                <a:defRPr/>
              </a:pPr>
              <a:t>14</a:t>
            </a:fld>
            <a:endParaRPr lang="en-GB"/>
          </a:p>
        </p:txBody>
      </p:sp>
      <p:sp>
        <p:nvSpPr>
          <p:cNvPr id="9217" name="Text Box 1"/>
          <p:cNvSpPr txBox="1">
            <a:spLocks noChangeArrowheads="1"/>
          </p:cNvSpPr>
          <p:nvPr/>
        </p:nvSpPr>
        <p:spPr bwMode="auto">
          <a:xfrm>
            <a:off x="266700" y="2438400"/>
            <a:ext cx="8534400"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buClr>
                <a:srgbClr val="660066"/>
              </a:buClr>
              <a:buFont typeface="Arial" charset="0"/>
              <a:buNone/>
            </a:pPr>
            <a:endParaRPr lang="en-GB" altLang="en-US" sz="3000" i="1" dirty="0">
              <a:solidFill>
                <a:srgbClr val="660066"/>
              </a:solidFill>
            </a:endParaRPr>
          </a:p>
          <a:p>
            <a:pPr algn="ctr" eaLnBrk="1" hangingPunct="1">
              <a:buClr>
                <a:srgbClr val="660066"/>
              </a:buClr>
              <a:buFont typeface="Arial" charset="0"/>
              <a:buNone/>
            </a:pPr>
            <a:endParaRPr lang="en-GB" altLang="en-US" sz="3000" i="1" dirty="0">
              <a:solidFill>
                <a:srgbClr val="660066"/>
              </a:solidFill>
            </a:endParaRPr>
          </a:p>
          <a:p>
            <a:pPr eaLnBrk="1" hangingPunct="1">
              <a:buClr>
                <a:srgbClr val="660066"/>
              </a:buClr>
              <a:buFont typeface="Arial" charset="0"/>
              <a:buNone/>
            </a:pPr>
            <a:r>
              <a:rPr lang="en-GB" altLang="en-US" sz="3000" i="1" dirty="0">
                <a:solidFill>
                  <a:srgbClr val="660066"/>
                </a:solidFill>
              </a:rPr>
              <a:t>	</a:t>
            </a:r>
            <a:r>
              <a:rPr lang="en-GB" altLang="en-US" sz="3000" b="1" i="1" dirty="0"/>
              <a:t>Creation                    Fall                 Redemption </a:t>
            </a:r>
          </a:p>
          <a:p>
            <a:pPr algn="ctr" eaLnBrk="1" hangingPunct="1">
              <a:buClr>
                <a:srgbClr val="CC0000"/>
              </a:buClr>
              <a:buFont typeface="Arial" charset="0"/>
              <a:buNone/>
            </a:pPr>
            <a:r>
              <a:rPr lang="en-GB" altLang="en-US" sz="3000" b="1" i="1" dirty="0">
                <a:solidFill>
                  <a:srgbClr val="CC0000"/>
                </a:solidFill>
              </a:rPr>
              <a:t>   </a:t>
            </a:r>
          </a:p>
        </p:txBody>
      </p:sp>
      <p:sp>
        <p:nvSpPr>
          <p:cNvPr id="9218" name="Text Box 2"/>
          <p:cNvSpPr txBox="1">
            <a:spLocks noChangeArrowheads="1"/>
          </p:cNvSpPr>
          <p:nvPr/>
        </p:nvSpPr>
        <p:spPr bwMode="auto">
          <a:xfrm>
            <a:off x="152400" y="4899025"/>
            <a:ext cx="876300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buClr>
                <a:srgbClr val="660066"/>
              </a:buClr>
            </a:pPr>
            <a:r>
              <a:rPr lang="en-GB" altLang="en-US" sz="3000" b="1" i="1" dirty="0"/>
              <a:t>But what if Scripture describes an </a:t>
            </a:r>
          </a:p>
          <a:p>
            <a:pPr algn="ctr" eaLnBrk="1" hangingPunct="1">
              <a:buClr>
                <a:srgbClr val="660066"/>
              </a:buClr>
              <a:buFont typeface="Arial" charset="0"/>
              <a:buNone/>
            </a:pPr>
            <a:r>
              <a:rPr lang="en-GB" altLang="en-US" sz="3000" b="1" i="1" dirty="0"/>
              <a:t>Alternative view of events</a:t>
            </a:r>
          </a:p>
        </p:txBody>
      </p:sp>
      <p:sp>
        <p:nvSpPr>
          <p:cNvPr id="9219" name="Text Box 3"/>
          <p:cNvSpPr txBox="1">
            <a:spLocks noChangeArrowheads="1"/>
          </p:cNvSpPr>
          <p:nvPr/>
        </p:nvSpPr>
        <p:spPr bwMode="auto">
          <a:xfrm>
            <a:off x="457200" y="838200"/>
            <a:ext cx="8077200" cy="120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buClr>
                <a:srgbClr val="660066"/>
              </a:buClr>
            </a:pPr>
            <a:r>
              <a:rPr lang="en-GB" altLang="en-US" sz="3600" b="1" i="1" dirty="0"/>
              <a:t>Standard </a:t>
            </a:r>
            <a:r>
              <a:rPr lang="en-GB" altLang="en-US" sz="3600" b="1" i="1" dirty="0" smtClean="0"/>
              <a:t>view</a:t>
            </a:r>
          </a:p>
          <a:p>
            <a:pPr algn="ctr" eaLnBrk="1" hangingPunct="1">
              <a:buClr>
                <a:srgbClr val="660066"/>
              </a:buClr>
            </a:pPr>
            <a:r>
              <a:rPr lang="en-GB" altLang="en-US" sz="3600" b="1" i="1" dirty="0"/>
              <a:t>S</a:t>
            </a:r>
            <a:r>
              <a:rPr lang="en-GB" altLang="en-US" sz="3600" b="1" i="1" dirty="0" smtClean="0"/>
              <a:t>equence </a:t>
            </a:r>
            <a:r>
              <a:rPr lang="en-GB" altLang="en-US" sz="3600" b="1" i="1" dirty="0"/>
              <a:t>of Creation</a:t>
            </a:r>
          </a:p>
        </p:txBody>
      </p:sp>
      <p:sp>
        <p:nvSpPr>
          <p:cNvPr id="11270" name="Line 4"/>
          <p:cNvSpPr>
            <a:spLocks noChangeShapeType="1"/>
          </p:cNvSpPr>
          <p:nvPr/>
        </p:nvSpPr>
        <p:spPr bwMode="auto">
          <a:xfrm>
            <a:off x="1155700" y="3057525"/>
            <a:ext cx="7086600" cy="1588"/>
          </a:xfrm>
          <a:prstGeom prst="line">
            <a:avLst/>
          </a:prstGeom>
          <a:noFill/>
          <a:ln w="54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71" name="Line 5"/>
          <p:cNvSpPr>
            <a:spLocks noChangeShapeType="1"/>
          </p:cNvSpPr>
          <p:nvPr/>
        </p:nvSpPr>
        <p:spPr bwMode="auto">
          <a:xfrm>
            <a:off x="1143000" y="2743200"/>
            <a:ext cx="1588" cy="685800"/>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72" name="Line 6"/>
          <p:cNvSpPr>
            <a:spLocks noChangeShapeType="1"/>
          </p:cNvSpPr>
          <p:nvPr/>
        </p:nvSpPr>
        <p:spPr bwMode="auto">
          <a:xfrm>
            <a:off x="4343400" y="2743200"/>
            <a:ext cx="1588" cy="685800"/>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73" name="Line 7"/>
          <p:cNvSpPr>
            <a:spLocks noChangeShapeType="1"/>
          </p:cNvSpPr>
          <p:nvPr/>
        </p:nvSpPr>
        <p:spPr bwMode="auto">
          <a:xfrm>
            <a:off x="7315200" y="2743200"/>
            <a:ext cx="1588" cy="685800"/>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500" fill="hold"/>
                                        <p:tgtEl>
                                          <p:spTgt spid="9219"/>
                                        </p:tgtEl>
                                        <p:attrNameLst>
                                          <p:attrName>ppt_x</p:attrName>
                                        </p:attrNameLst>
                                      </p:cBhvr>
                                      <p:tavLst>
                                        <p:tav tm="100000">
                                          <p:val>
                                            <p:strVal val="1+#ppt_w/2"/>
                                          </p:val>
                                        </p:tav>
                                        <p:tav>
                                          <p:val>
                                            <p:strVal val="#ppt_x"/>
                                          </p:val>
                                        </p:tav>
                                      </p:tavLst>
                                    </p:anim>
                                    <p:anim calcmode="lin" valueType="num">
                                      <p:cBhvr>
                                        <p:cTn id="8" dur="500" fill="hold"/>
                                        <p:tgtEl>
                                          <p:spTgt spid="9219"/>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217"/>
                                        </p:tgtEl>
                                        <p:attrNameLst>
                                          <p:attrName>style.visibility</p:attrName>
                                        </p:attrNameLst>
                                      </p:cBhvr>
                                      <p:to>
                                        <p:strVal val="visible"/>
                                      </p:to>
                                    </p:set>
                                    <p:anim calcmode="lin" valueType="num">
                                      <p:cBhvr>
                                        <p:cTn id="13" dur="500" fill="hold"/>
                                        <p:tgtEl>
                                          <p:spTgt spid="9217"/>
                                        </p:tgtEl>
                                        <p:attrNameLst>
                                          <p:attrName>ppt_x</p:attrName>
                                        </p:attrNameLst>
                                      </p:cBhvr>
                                      <p:tavLst>
                                        <p:tav tm="100000">
                                          <p:val>
                                            <p:strVal val="0-#ppt_w/2"/>
                                          </p:val>
                                        </p:tav>
                                        <p:tav>
                                          <p:val>
                                            <p:strVal val="#ppt_x"/>
                                          </p:val>
                                        </p:tav>
                                      </p:tavLst>
                                    </p:anim>
                                    <p:anim calcmode="lin" valueType="num">
                                      <p:cBhvr>
                                        <p:cTn id="14" dur="500" fill="hold"/>
                                        <p:tgtEl>
                                          <p:spTgt spid="9217"/>
                                        </p:tgtEl>
                                        <p:attrNameLst>
                                          <p:attrName>ppt_y</p:attrName>
                                        </p:attrNameLst>
                                      </p:cBhvr>
                                      <p:tavLst>
                                        <p:tav tm="100000">
                                          <p:val>
                                            <p:strVal val="#ppt_y"/>
                                          </p:val>
                                        </p:tav>
                                        <p:tav>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pPr>
              <a:defRPr/>
            </a:pPr>
            <a:fld id="{70C38AD1-F3C8-47DD-AE59-B0942018DFFE}" type="slidenum">
              <a:rPr lang="en-GB"/>
              <a:pPr>
                <a:defRPr/>
              </a:pPr>
              <a:t>15</a:t>
            </a:fld>
            <a:endParaRPr lang="en-GB"/>
          </a:p>
        </p:txBody>
      </p:sp>
      <p:sp>
        <p:nvSpPr>
          <p:cNvPr id="12291" name="Rectangle 1"/>
          <p:cNvSpPr>
            <a:spLocks noChangeArrowheads="1"/>
          </p:cNvSpPr>
          <p:nvPr/>
        </p:nvSpPr>
        <p:spPr bwMode="auto">
          <a:xfrm>
            <a:off x="636588" y="1587499"/>
            <a:ext cx="7772400" cy="64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12292" name="Text Box 2"/>
          <p:cNvSpPr txBox="1">
            <a:spLocks noChangeArrowheads="1"/>
          </p:cNvSpPr>
          <p:nvPr/>
        </p:nvSpPr>
        <p:spPr bwMode="auto">
          <a:xfrm>
            <a:off x="4267200" y="4811713"/>
            <a:ext cx="1524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90000"/>
              </a:lnSpc>
              <a:spcBef>
                <a:spcPts val="1688"/>
              </a:spcBef>
              <a:buFont typeface="Arial" charset="0"/>
              <a:buNone/>
            </a:pPr>
            <a:r>
              <a:rPr lang="en-GB" altLang="en-US" sz="2700">
                <a:solidFill>
                  <a:srgbClr val="000000"/>
                </a:solidFill>
              </a:rPr>
              <a:t> </a:t>
            </a:r>
          </a:p>
        </p:txBody>
      </p:sp>
      <p:sp>
        <p:nvSpPr>
          <p:cNvPr id="12293" name="Rectangle 3"/>
          <p:cNvSpPr>
            <a:spLocks noGrp="1" noChangeArrowheads="1"/>
          </p:cNvSpPr>
          <p:nvPr>
            <p:ph type="title"/>
          </p:nvPr>
        </p:nvSpPr>
        <p:spPr>
          <a:xfrm>
            <a:off x="163512" y="508697"/>
            <a:ext cx="4941889" cy="741100"/>
          </a:xfrm>
        </p:spPr>
        <p:txBody>
          <a:bodyPr wrap="square" lIns="0" tIns="0" rIns="0" bIns="0">
            <a:spAutoFit/>
          </a:bodyPr>
          <a:lstStyle/>
          <a:p>
            <a:pPr eaLnBrk="1" hangingPunct="1">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2800" dirty="0" smtClean="0"/>
              <a:t>St. Augustine - </a:t>
            </a:r>
            <a:r>
              <a:rPr lang="en-GB" altLang="en-US" sz="2400" dirty="0" smtClean="0"/>
              <a:t>Original Sin</a:t>
            </a:r>
            <a:br>
              <a:rPr lang="en-GB" altLang="en-US" sz="2400" dirty="0" smtClean="0"/>
            </a:br>
            <a:r>
              <a:rPr lang="en-GB" altLang="en-US" sz="2800" u="sng" dirty="0" smtClean="0"/>
              <a:t>St. Anselm - </a:t>
            </a:r>
            <a:r>
              <a:rPr lang="en-GB" altLang="en-US" sz="2400" u="sng" dirty="0" smtClean="0"/>
              <a:t>Doctrine of Atonement</a:t>
            </a:r>
            <a:endParaRPr lang="en-GB" altLang="en-US" sz="2800" u="sng" dirty="0" smtClean="0"/>
          </a:p>
        </p:txBody>
      </p:sp>
      <p:sp>
        <p:nvSpPr>
          <p:cNvPr id="11270" name="Text Box 5"/>
          <p:cNvSpPr txBox="1">
            <a:spLocks noChangeArrowheads="1"/>
          </p:cNvSpPr>
          <p:nvPr/>
        </p:nvSpPr>
        <p:spPr bwMode="auto">
          <a:xfrm>
            <a:off x="407988" y="1452872"/>
            <a:ext cx="4343400" cy="5022357"/>
          </a:xfrm>
          <a:prstGeom prst="rect">
            <a:avLst/>
          </a:prstGeom>
          <a:noFill/>
          <a:ln w="9525">
            <a:noFill/>
            <a:round/>
            <a:headEnd/>
            <a:tailEnd/>
          </a:ln>
        </p:spPr>
        <p:txBody>
          <a:bodyPr wrap="square" lIns="90000" tIns="45000" rIns="90000" bIns="45000">
            <a:spAutoFit/>
          </a:bodyPr>
          <a:lstStyle/>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Dominican Tradition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Dominic &amp; Thomas </a:t>
            </a:r>
            <a:r>
              <a:rPr lang="en-GB" sz="2400" b="1" dirty="0">
                <a:solidFill>
                  <a:schemeClr val="tx2">
                    <a:lumMod val="90000"/>
                  </a:schemeClr>
                </a:solidFill>
                <a:latin typeface="Calibri" pitchFamily="34" charset="0"/>
              </a:rPr>
              <a:t>Aquinas</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u="sng" dirty="0">
                <a:solidFill>
                  <a:schemeClr val="tx2">
                    <a:lumMod val="90000"/>
                  </a:schemeClr>
                </a:solidFill>
                <a:latin typeface="Calibri" pitchFamily="34" charset="0"/>
              </a:rPr>
              <a:t>Essence</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Intellect</a:t>
            </a:r>
          </a:p>
          <a:p>
            <a:pPr algn="ctr">
              <a:lnSpc>
                <a:spcPct val="7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Sin &amp; atonement </a:t>
            </a:r>
            <a:r>
              <a:rPr lang="en-GB" sz="2800" b="1" dirty="0" err="1">
                <a:solidFill>
                  <a:schemeClr val="tx2">
                    <a:lumMod val="90000"/>
                  </a:schemeClr>
                </a:solidFill>
                <a:latin typeface="Calibri" pitchFamily="34" charset="0"/>
              </a:rPr>
              <a:t>centered</a:t>
            </a:r>
            <a:endParaRPr lang="en-GB" sz="2800" b="1" dirty="0">
              <a:solidFill>
                <a:schemeClr val="tx2">
                  <a:lumMod val="90000"/>
                </a:schemeClr>
              </a:solidFill>
              <a:latin typeface="Calibri" pitchFamily="34" charset="0"/>
            </a:endParaRP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knowledge</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Jesus as expiation for sin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Work </a:t>
            </a:r>
            <a:r>
              <a:rPr lang="en-GB" sz="2400" b="1" dirty="0">
                <a:solidFill>
                  <a:schemeClr val="tx2">
                    <a:lumMod val="90000"/>
                  </a:schemeClr>
                </a:solidFill>
                <a:latin typeface="Calibri" pitchFamily="34" charset="0"/>
              </a:rPr>
              <a:t>at worthiness</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Earn salvation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Flee the world</a:t>
            </a:r>
          </a:p>
          <a:p>
            <a:pPr algn="ctr">
              <a:lnSpc>
                <a:spcPct val="86000"/>
              </a:lnSpc>
              <a:spcBef>
                <a:spcPts val="6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Jesus </a:t>
            </a:r>
            <a:r>
              <a:rPr lang="en-GB" sz="2400" b="1" dirty="0">
                <a:solidFill>
                  <a:schemeClr val="tx2">
                    <a:lumMod val="90000"/>
                  </a:schemeClr>
                </a:solidFill>
                <a:latin typeface="Calibri" pitchFamily="34" charset="0"/>
              </a:rPr>
              <a:t>– no</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Pope Leo XIII</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i="1" dirty="0">
                <a:solidFill>
                  <a:schemeClr val="tx2">
                    <a:lumMod val="90000"/>
                  </a:schemeClr>
                </a:solidFill>
                <a:latin typeface="Calibri" pitchFamily="34" charset="0"/>
              </a:rPr>
              <a:t>1879 </a:t>
            </a:r>
            <a:r>
              <a:rPr lang="en-GB" sz="2400" b="1" i="1" dirty="0" err="1">
                <a:solidFill>
                  <a:schemeClr val="tx2">
                    <a:lumMod val="90000"/>
                  </a:schemeClr>
                </a:solidFill>
                <a:latin typeface="Calibri" pitchFamily="34" charset="0"/>
              </a:rPr>
              <a:t>Aterni</a:t>
            </a:r>
            <a:r>
              <a:rPr lang="en-GB" sz="2400" b="1" i="1" dirty="0">
                <a:solidFill>
                  <a:schemeClr val="tx2">
                    <a:lumMod val="90000"/>
                  </a:schemeClr>
                </a:solidFill>
                <a:latin typeface="Calibri" pitchFamily="34" charset="0"/>
              </a:rPr>
              <a:t> </a:t>
            </a:r>
            <a:r>
              <a:rPr lang="en-GB" sz="2400" b="1" i="1" dirty="0" err="1">
                <a:solidFill>
                  <a:schemeClr val="tx2">
                    <a:lumMod val="90000"/>
                  </a:schemeClr>
                </a:solidFill>
                <a:latin typeface="Calibri" pitchFamily="34" charset="0"/>
              </a:rPr>
              <a:t>Patris</a:t>
            </a:r>
            <a:endParaRPr lang="en-GB" sz="2400" b="1" i="1" dirty="0">
              <a:solidFill>
                <a:schemeClr val="tx2">
                  <a:lumMod val="90000"/>
                </a:schemeClr>
              </a:solidFill>
              <a:latin typeface="Calibri" pitchFamily="34" charset="0"/>
            </a:endParaRP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Primary view –Juridical</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Path of ascent</a:t>
            </a:r>
          </a:p>
        </p:txBody>
      </p:sp>
      <p:sp>
        <p:nvSpPr>
          <p:cNvPr id="2" name="Text Box 9"/>
          <p:cNvSpPr txBox="1">
            <a:spLocks noChangeArrowheads="1"/>
          </p:cNvSpPr>
          <p:nvPr/>
        </p:nvSpPr>
        <p:spPr bwMode="auto">
          <a:xfrm>
            <a:off x="4927600" y="1452872"/>
            <a:ext cx="3822701" cy="494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86000"/>
              </a:lnSpc>
            </a:pPr>
            <a:r>
              <a:rPr lang="en-GB" altLang="en-US" sz="2400" b="1" dirty="0">
                <a:latin typeface="Calibri" pitchFamily="34" charset="0"/>
              </a:rPr>
              <a:t>Franciscan Tradition</a:t>
            </a:r>
          </a:p>
          <a:p>
            <a:pPr algn="ctr" eaLnBrk="1" hangingPunct="1">
              <a:lnSpc>
                <a:spcPct val="86000"/>
              </a:lnSpc>
            </a:pPr>
            <a:r>
              <a:rPr lang="en-GB" altLang="en-US" sz="2400" b="1" dirty="0">
                <a:latin typeface="Calibri" pitchFamily="34" charset="0"/>
              </a:rPr>
              <a:t>Francis &amp; Clare</a:t>
            </a:r>
          </a:p>
          <a:p>
            <a:pPr algn="ctr" eaLnBrk="1" hangingPunct="1">
              <a:lnSpc>
                <a:spcPct val="86000"/>
              </a:lnSpc>
            </a:pPr>
            <a:r>
              <a:rPr lang="en-GB" altLang="en-US" sz="2400" b="1" dirty="0">
                <a:latin typeface="Calibri" pitchFamily="34" charset="0"/>
              </a:rPr>
              <a:t>Bonaventure &amp; </a:t>
            </a:r>
            <a:r>
              <a:rPr lang="en-GB" altLang="en-US" sz="2400" b="1" dirty="0" err="1">
                <a:latin typeface="Calibri" pitchFamily="34" charset="0"/>
              </a:rPr>
              <a:t>Scotus</a:t>
            </a:r>
            <a:endParaRPr lang="en-GB" altLang="en-US" sz="2400" b="1" dirty="0">
              <a:latin typeface="Calibri" pitchFamily="34" charset="0"/>
            </a:endParaRPr>
          </a:p>
          <a:p>
            <a:pPr algn="ctr" eaLnBrk="1" hangingPunct="1">
              <a:lnSpc>
                <a:spcPct val="86000"/>
              </a:lnSpc>
            </a:pPr>
            <a:r>
              <a:rPr lang="en-GB" altLang="en-US" sz="2400" b="1" u="sng" dirty="0">
                <a:latin typeface="Calibri" pitchFamily="34" charset="0"/>
              </a:rPr>
              <a:t>Person</a:t>
            </a:r>
          </a:p>
          <a:p>
            <a:pPr algn="ctr" eaLnBrk="1" hangingPunct="1">
              <a:lnSpc>
                <a:spcPct val="86000"/>
              </a:lnSpc>
            </a:pPr>
            <a:r>
              <a:rPr lang="en-GB" altLang="en-US" sz="2800" b="1" dirty="0">
                <a:latin typeface="Calibri" pitchFamily="34" charset="0"/>
              </a:rPr>
              <a:t>Vol</a:t>
            </a:r>
            <a:r>
              <a:rPr lang="en-GB" altLang="en-US" sz="2400" b="1" dirty="0">
                <a:latin typeface="Calibri" pitchFamily="34" charset="0"/>
              </a:rPr>
              <a:t>ition - WILL</a:t>
            </a:r>
          </a:p>
          <a:p>
            <a:pPr algn="ctr" eaLnBrk="1" hangingPunct="1">
              <a:lnSpc>
                <a:spcPct val="70000"/>
              </a:lnSpc>
            </a:pPr>
            <a:r>
              <a:rPr lang="en-GB" altLang="en-US" sz="2400" b="1" dirty="0">
                <a:latin typeface="Calibri" pitchFamily="34" charset="0"/>
              </a:rPr>
              <a:t>Love-</a:t>
            </a:r>
            <a:r>
              <a:rPr lang="en-GB" altLang="en-US" sz="2400" b="1" dirty="0" err="1">
                <a:latin typeface="Calibri" pitchFamily="34" charset="0"/>
              </a:rPr>
              <a:t>centered</a:t>
            </a:r>
            <a:r>
              <a:rPr lang="en-GB" altLang="en-US" sz="2400" b="1" dirty="0">
                <a:latin typeface="Calibri" pitchFamily="34" charset="0"/>
              </a:rPr>
              <a:t>  - sensory</a:t>
            </a:r>
          </a:p>
          <a:p>
            <a:pPr algn="ctr" eaLnBrk="1" hangingPunct="1">
              <a:lnSpc>
                <a:spcPct val="70000"/>
              </a:lnSpc>
            </a:pPr>
            <a:r>
              <a:rPr lang="en-GB" altLang="en-US" sz="2400" b="1" dirty="0">
                <a:latin typeface="Calibri" pitchFamily="34" charset="0"/>
              </a:rPr>
              <a:t>affective</a:t>
            </a:r>
          </a:p>
          <a:p>
            <a:pPr algn="ctr" eaLnBrk="1" hangingPunct="1">
              <a:lnSpc>
                <a:spcPct val="86000"/>
              </a:lnSpc>
            </a:pPr>
            <a:r>
              <a:rPr lang="en-GB" altLang="en-US" sz="2400" b="1" dirty="0">
                <a:latin typeface="Calibri" pitchFamily="34" charset="0"/>
              </a:rPr>
              <a:t>Jesus - blueprint of creation</a:t>
            </a:r>
          </a:p>
          <a:p>
            <a:pPr algn="ctr" eaLnBrk="1" hangingPunct="1">
              <a:lnSpc>
                <a:spcPct val="86000"/>
              </a:lnSpc>
            </a:pPr>
            <a:r>
              <a:rPr lang="en-GB" altLang="en-US" sz="2400" b="1" dirty="0">
                <a:latin typeface="Calibri" pitchFamily="34" charset="0"/>
              </a:rPr>
              <a:t>Incarnation unites and transforms the world</a:t>
            </a:r>
          </a:p>
          <a:p>
            <a:pPr algn="ctr" eaLnBrk="1" hangingPunct="1">
              <a:lnSpc>
                <a:spcPct val="86000"/>
              </a:lnSpc>
            </a:pPr>
            <a:r>
              <a:rPr lang="en-GB" altLang="en-US" sz="2400" b="1" dirty="0">
                <a:latin typeface="Calibri" pitchFamily="34" charset="0"/>
              </a:rPr>
              <a:t>Love the world – vestige</a:t>
            </a:r>
          </a:p>
          <a:p>
            <a:pPr algn="ctr" eaLnBrk="1" hangingPunct="1">
              <a:lnSpc>
                <a:spcPct val="86000"/>
              </a:lnSpc>
              <a:spcBef>
                <a:spcPts val="1200"/>
              </a:spcBef>
            </a:pPr>
            <a:r>
              <a:rPr lang="en-GB" altLang="en-US" sz="2400" b="1" dirty="0" smtClean="0">
                <a:latin typeface="Calibri" pitchFamily="34" charset="0"/>
              </a:rPr>
              <a:t>Jesus </a:t>
            </a:r>
            <a:r>
              <a:rPr lang="en-GB" altLang="en-US" sz="2400" b="1" dirty="0">
                <a:latin typeface="Calibri" pitchFamily="34" charset="0"/>
              </a:rPr>
              <a:t>– Yes</a:t>
            </a:r>
          </a:p>
          <a:p>
            <a:pPr algn="ctr" eaLnBrk="1" hangingPunct="1">
              <a:lnSpc>
                <a:spcPct val="86000"/>
              </a:lnSpc>
            </a:pPr>
            <a:r>
              <a:rPr lang="en-GB" altLang="en-US" sz="2400" b="1" i="1" dirty="0" err="1">
                <a:latin typeface="Calibri" pitchFamily="34" charset="0"/>
              </a:rPr>
              <a:t>Eph</a:t>
            </a:r>
            <a:r>
              <a:rPr lang="en-GB" altLang="en-US" sz="2400" b="1" i="1" dirty="0">
                <a:latin typeface="Calibri" pitchFamily="34" charset="0"/>
              </a:rPr>
              <a:t> 1:3-14 &amp; Col 1:15-20</a:t>
            </a:r>
          </a:p>
          <a:p>
            <a:pPr algn="ctr" eaLnBrk="1" hangingPunct="1">
              <a:lnSpc>
                <a:spcPct val="86000"/>
              </a:lnSpc>
            </a:pPr>
            <a:r>
              <a:rPr lang="en-GB" altLang="en-US" sz="2400" b="1" dirty="0">
                <a:latin typeface="Calibri" pitchFamily="34" charset="0"/>
              </a:rPr>
              <a:t>Alternate view – relational</a:t>
            </a:r>
          </a:p>
          <a:p>
            <a:pPr algn="ctr" eaLnBrk="1" hangingPunct="1">
              <a:lnSpc>
                <a:spcPct val="86000"/>
              </a:lnSpc>
            </a:pPr>
            <a:r>
              <a:rPr lang="en-GB" altLang="en-US" sz="2400" b="1" dirty="0">
                <a:latin typeface="Calibri" pitchFamily="34" charset="0"/>
              </a:rPr>
              <a:t>Path of Descent</a:t>
            </a:r>
          </a:p>
        </p:txBody>
      </p:sp>
      <p:sp>
        <p:nvSpPr>
          <p:cNvPr id="11277" name="Text Box 11"/>
          <p:cNvSpPr txBox="1">
            <a:spLocks noChangeArrowheads="1"/>
          </p:cNvSpPr>
          <p:nvPr/>
        </p:nvSpPr>
        <p:spPr bwMode="auto">
          <a:xfrm>
            <a:off x="5105401" y="70261"/>
            <a:ext cx="3657600" cy="1179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4720">
                <a:solidFill>
                  <a:srgbClr val="000000"/>
                </a:solidFill>
                <a:prstDash val="sysDot"/>
                <a:round/>
                <a:headEnd/>
                <a:tailEnd/>
              </a14:hiddenLine>
            </a:ext>
          </a:extLst>
        </p:spPr>
        <p:txBody>
          <a:bodyPr wrap="square" lIns="117000" tIns="72000" rIns="117000" bIns="72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70000"/>
              </a:lnSpc>
            </a:pPr>
            <a:r>
              <a:rPr lang="en-GB" altLang="en-US" sz="2400" dirty="0">
                <a:latin typeface="Calibri" pitchFamily="34" charset="0"/>
              </a:rPr>
              <a:t>The </a:t>
            </a:r>
            <a:r>
              <a:rPr lang="en-GB" altLang="en-US" sz="2400" dirty="0" err="1">
                <a:latin typeface="Calibri" pitchFamily="34" charset="0"/>
              </a:rPr>
              <a:t>Cappodocians</a:t>
            </a:r>
            <a:endParaRPr lang="en-GB" altLang="en-US" sz="2400" dirty="0">
              <a:latin typeface="Calibri" pitchFamily="34" charset="0"/>
            </a:endParaRPr>
          </a:p>
          <a:p>
            <a:pPr algn="ctr" eaLnBrk="1" hangingPunct="1">
              <a:lnSpc>
                <a:spcPct val="70000"/>
              </a:lnSpc>
            </a:pPr>
            <a:r>
              <a:rPr lang="en-GB" altLang="en-US" sz="2400" dirty="0" smtClean="0">
                <a:latin typeface="Calibri" pitchFamily="34" charset="0"/>
              </a:rPr>
              <a:t>Athanasius. Basil </a:t>
            </a:r>
            <a:r>
              <a:rPr lang="en-GB" altLang="en-US" sz="2400" dirty="0">
                <a:latin typeface="Calibri" pitchFamily="34" charset="0"/>
              </a:rPr>
              <a:t>the Great</a:t>
            </a:r>
          </a:p>
          <a:p>
            <a:pPr algn="ctr" eaLnBrk="1" hangingPunct="1">
              <a:lnSpc>
                <a:spcPct val="70000"/>
              </a:lnSpc>
            </a:pPr>
            <a:r>
              <a:rPr lang="en-GB" altLang="en-US" sz="2400" dirty="0">
                <a:latin typeface="Calibri" pitchFamily="34" charset="0"/>
              </a:rPr>
              <a:t>Gregory of Nyssa</a:t>
            </a:r>
          </a:p>
          <a:p>
            <a:pPr algn="ctr" eaLnBrk="1" hangingPunct="1">
              <a:lnSpc>
                <a:spcPct val="70000"/>
              </a:lnSpc>
            </a:pPr>
            <a:r>
              <a:rPr lang="en-GB" altLang="en-US" sz="2400" u="sng" dirty="0">
                <a:latin typeface="Calibri" pitchFamily="34" charset="0"/>
              </a:rPr>
              <a:t>Gregory </a:t>
            </a:r>
            <a:r>
              <a:rPr lang="en-GB" altLang="en-US" sz="2400" u="sng" dirty="0" err="1" smtClean="0">
                <a:latin typeface="Calibri" pitchFamily="34" charset="0"/>
              </a:rPr>
              <a:t>Nazianzus</a:t>
            </a:r>
            <a:endParaRPr lang="en-GB" altLang="en-US" sz="2400" u="sng" dirty="0">
              <a:latin typeface="Calibri" pitchFamily="34" charset="0"/>
            </a:endParaRPr>
          </a:p>
        </p:txBody>
      </p:sp>
    </p:spTree>
    <p:extLst>
      <p:ext uri="{BB962C8B-B14F-4D97-AF65-F5344CB8AC3E}">
        <p14:creationId xmlns:p14="http://schemas.microsoft.com/office/powerpoint/2010/main" val="40198362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checkerboard(across)">
                                      <p:cBhvr>
                                        <p:cTn id="7" dur="500"/>
                                        <p:tgtEl>
                                          <p:spTgt spid="112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20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20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2000"/>
                                        <p:tgtEl>
                                          <p:spTgt spid="2">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7" presetClass="entr" presetSubtype="0" fill="hold" nodeType="clickEffect">
                                  <p:stCondLst>
                                    <p:cond delay="0"/>
                                  </p:stCondLst>
                                  <p:iterate type="lt">
                                    <p:tmPct val="50000"/>
                                  </p:iterate>
                                  <p:childTnLst>
                                    <p:set>
                                      <p:cBhvr>
                                        <p:cTn id="31" dur="1" fill="hold">
                                          <p:stCondLst>
                                            <p:cond delay="0"/>
                                          </p:stCondLst>
                                        </p:cTn>
                                        <p:tgtEl>
                                          <p:spTgt spid="2">
                                            <p:txEl>
                                              <p:pRg st="4" end="4"/>
                                            </p:txEl>
                                          </p:spTgt>
                                        </p:tgtEl>
                                        <p:attrNameLst>
                                          <p:attrName>style.visibility</p:attrName>
                                        </p:attrNameLst>
                                      </p:cBhvr>
                                      <p:to>
                                        <p:strVal val="visible"/>
                                      </p:to>
                                    </p:set>
                                    <p:anim calcmode="discrete" valueType="clr">
                                      <p:cBhvr override="childStyle">
                                        <p:cTn id="32" dur="80"/>
                                        <p:tgtEl>
                                          <p:spTgt spid="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2">
                                            <p:txEl>
                                              <p:pRg st="4" end="4"/>
                                            </p:txEl>
                                          </p:spTgt>
                                        </p:tgtEl>
                                        <p:attrNameLst>
                                          <p:attrName>fillcolor</p:attrName>
                                        </p:attrNameLst>
                                      </p:cBhvr>
                                      <p:tavLst>
                                        <p:tav tm="0">
                                          <p:val>
                                            <p:clrVal>
                                              <a:schemeClr val="accent2"/>
                                            </p:clrVal>
                                          </p:val>
                                        </p:tav>
                                        <p:tav tm="50000">
                                          <p:val>
                                            <p:clrVal>
                                              <a:schemeClr val="hlink"/>
                                            </p:clrVal>
                                          </p:val>
                                        </p:tav>
                                      </p:tavLst>
                                    </p:anim>
                                    <p:set>
                                      <p:cBhvr>
                                        <p:cTn id="34" dur="80"/>
                                        <p:tgtEl>
                                          <p:spTgt spid="2">
                                            <p:txEl>
                                              <p:pRg st="4" end="4"/>
                                            </p:txEl>
                                          </p:spTgt>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27" presetClass="entr" presetSubtype="0" fill="hold" nodeType="clickEffect">
                                  <p:stCondLst>
                                    <p:cond delay="0"/>
                                  </p:stCondLst>
                                  <p:iterate type="lt">
                                    <p:tmPct val="50000"/>
                                  </p:iterate>
                                  <p:childTnLst>
                                    <p:set>
                                      <p:cBhvr>
                                        <p:cTn id="38" dur="1" fill="hold">
                                          <p:stCondLst>
                                            <p:cond delay="0"/>
                                          </p:stCondLst>
                                        </p:cTn>
                                        <p:tgtEl>
                                          <p:spTgt spid="2">
                                            <p:txEl>
                                              <p:pRg st="5" end="5"/>
                                            </p:txEl>
                                          </p:spTgt>
                                        </p:tgtEl>
                                        <p:attrNameLst>
                                          <p:attrName>style.visibility</p:attrName>
                                        </p:attrNameLst>
                                      </p:cBhvr>
                                      <p:to>
                                        <p:strVal val="visible"/>
                                      </p:to>
                                    </p:set>
                                    <p:anim calcmode="discrete" valueType="clr">
                                      <p:cBhvr override="childStyle">
                                        <p:cTn id="39" dur="80"/>
                                        <p:tgtEl>
                                          <p:spTgt spid="2">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2">
                                            <p:txEl>
                                              <p:pRg st="5" end="5"/>
                                            </p:txEl>
                                          </p:spTgt>
                                        </p:tgtEl>
                                        <p:attrNameLst>
                                          <p:attrName>fillcolor</p:attrName>
                                        </p:attrNameLst>
                                      </p:cBhvr>
                                      <p:tavLst>
                                        <p:tav tm="0">
                                          <p:val>
                                            <p:clrVal>
                                              <a:schemeClr val="accent2"/>
                                            </p:clrVal>
                                          </p:val>
                                        </p:tav>
                                        <p:tav tm="50000">
                                          <p:val>
                                            <p:clrVal>
                                              <a:schemeClr val="hlink"/>
                                            </p:clrVal>
                                          </p:val>
                                        </p:tav>
                                      </p:tavLst>
                                    </p:anim>
                                    <p:set>
                                      <p:cBhvr>
                                        <p:cTn id="41" dur="80"/>
                                        <p:tgtEl>
                                          <p:spTgt spid="2">
                                            <p:txEl>
                                              <p:pRg st="5" end="5"/>
                                            </p:txEl>
                                          </p:spTgt>
                                        </p:tgtEl>
                                        <p:attrNameLst>
                                          <p:attrName>fill.type</p:attrName>
                                        </p:attrNameLst>
                                      </p:cBhvr>
                                      <p:to>
                                        <p:strVal val="solid"/>
                                      </p:to>
                                    </p:set>
                                  </p:childTnLst>
                                </p:cTn>
                              </p:par>
                              <p:par>
                                <p:cTn id="42" presetID="27" presetClass="entr" presetSubtype="0" fill="hold" nodeType="withEffect">
                                  <p:stCondLst>
                                    <p:cond delay="0"/>
                                  </p:stCondLst>
                                  <p:iterate type="lt">
                                    <p:tmPct val="50000"/>
                                  </p:iterate>
                                  <p:childTnLst>
                                    <p:set>
                                      <p:cBhvr>
                                        <p:cTn id="43"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44"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46" dur="80"/>
                                        <p:tgtEl>
                                          <p:spTgt spid="2">
                                            <p:txEl>
                                              <p:pRg st="6" end="6"/>
                                            </p:txEl>
                                          </p:spTgt>
                                        </p:tgtEl>
                                        <p:attrNameLst>
                                          <p:attrName>fill.type</p:attrName>
                                        </p:attrNameLst>
                                      </p:cBhvr>
                                      <p:to>
                                        <p:strVal val="solid"/>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27" presetClass="entr" presetSubtype="0" fill="hold" nodeType="clickEffect">
                                  <p:stCondLst>
                                    <p:cond delay="0"/>
                                  </p:stCondLst>
                                  <p:iterate type="lt">
                                    <p:tmPct val="50000"/>
                                  </p:iterate>
                                  <p:childTnLst>
                                    <p:set>
                                      <p:cBhvr>
                                        <p:cTn id="50" dur="1" fill="hold">
                                          <p:stCondLst>
                                            <p:cond delay="0"/>
                                          </p:stCondLst>
                                        </p:cTn>
                                        <p:tgtEl>
                                          <p:spTgt spid="2">
                                            <p:txEl>
                                              <p:pRg st="7" end="7"/>
                                            </p:txEl>
                                          </p:spTgt>
                                        </p:tgtEl>
                                        <p:attrNameLst>
                                          <p:attrName>style.visibility</p:attrName>
                                        </p:attrNameLst>
                                      </p:cBhvr>
                                      <p:to>
                                        <p:strVal val="visible"/>
                                      </p:to>
                                    </p:set>
                                    <p:anim calcmode="discrete" valueType="clr">
                                      <p:cBhvr override="childStyle">
                                        <p:cTn id="51" dur="80"/>
                                        <p:tgtEl>
                                          <p:spTgt spid="2">
                                            <p:txEl>
                                              <p:pRg st="7" end="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2" dur="80"/>
                                        <p:tgtEl>
                                          <p:spTgt spid="2">
                                            <p:txEl>
                                              <p:pRg st="7" end="7"/>
                                            </p:txEl>
                                          </p:spTgt>
                                        </p:tgtEl>
                                        <p:attrNameLst>
                                          <p:attrName>fillcolor</p:attrName>
                                        </p:attrNameLst>
                                      </p:cBhvr>
                                      <p:tavLst>
                                        <p:tav tm="0">
                                          <p:val>
                                            <p:clrVal>
                                              <a:schemeClr val="accent2"/>
                                            </p:clrVal>
                                          </p:val>
                                        </p:tav>
                                        <p:tav tm="50000">
                                          <p:val>
                                            <p:clrVal>
                                              <a:schemeClr val="hlink"/>
                                            </p:clrVal>
                                          </p:val>
                                        </p:tav>
                                      </p:tavLst>
                                    </p:anim>
                                    <p:set>
                                      <p:cBhvr>
                                        <p:cTn id="53" dur="80"/>
                                        <p:tgtEl>
                                          <p:spTgt spid="2">
                                            <p:txEl>
                                              <p:pRg st="7" end="7"/>
                                            </p:txEl>
                                          </p:spTgt>
                                        </p:tgtEl>
                                        <p:attrNameLst>
                                          <p:attrName>fill.type</p:attrName>
                                        </p:attrNameLst>
                                      </p:cBhvr>
                                      <p:to>
                                        <p:strVal val="solid"/>
                                      </p:to>
                                    </p:set>
                                  </p:childTnLst>
                                </p:cTn>
                              </p:par>
                            </p:childTnLst>
                          </p:cTn>
                        </p:par>
                      </p:childTnLst>
                    </p:cTn>
                  </p:par>
                  <p:par>
                    <p:cTn id="54" fill="hold">
                      <p:stCondLst>
                        <p:cond delay="indefinite"/>
                      </p:stCondLst>
                      <p:childTnLst>
                        <p:par>
                          <p:cTn id="55" fill="hold">
                            <p:stCondLst>
                              <p:cond delay="0"/>
                            </p:stCondLst>
                            <p:childTnLst>
                              <p:par>
                                <p:cTn id="56" presetID="27" presetClass="entr" presetSubtype="0" fill="hold" nodeType="clickEffect">
                                  <p:stCondLst>
                                    <p:cond delay="0"/>
                                  </p:stCondLst>
                                  <p:iterate type="lt">
                                    <p:tmPct val="50000"/>
                                  </p:iterate>
                                  <p:childTnLst>
                                    <p:set>
                                      <p:cBhvr>
                                        <p:cTn id="57" dur="1" fill="hold">
                                          <p:stCondLst>
                                            <p:cond delay="0"/>
                                          </p:stCondLst>
                                        </p:cTn>
                                        <p:tgtEl>
                                          <p:spTgt spid="2">
                                            <p:txEl>
                                              <p:pRg st="8" end="8"/>
                                            </p:txEl>
                                          </p:spTgt>
                                        </p:tgtEl>
                                        <p:attrNameLst>
                                          <p:attrName>style.visibility</p:attrName>
                                        </p:attrNameLst>
                                      </p:cBhvr>
                                      <p:to>
                                        <p:strVal val="visible"/>
                                      </p:to>
                                    </p:set>
                                    <p:anim calcmode="discrete" valueType="clr">
                                      <p:cBhvr override="childStyle">
                                        <p:cTn id="58" dur="80"/>
                                        <p:tgtEl>
                                          <p:spTgt spid="2">
                                            <p:txEl>
                                              <p:pRg st="8" end="8"/>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2">
                                            <p:txEl>
                                              <p:pRg st="8" end="8"/>
                                            </p:txEl>
                                          </p:spTgt>
                                        </p:tgtEl>
                                        <p:attrNameLst>
                                          <p:attrName>fillcolor</p:attrName>
                                        </p:attrNameLst>
                                      </p:cBhvr>
                                      <p:tavLst>
                                        <p:tav tm="0">
                                          <p:val>
                                            <p:clrVal>
                                              <a:schemeClr val="accent2"/>
                                            </p:clrVal>
                                          </p:val>
                                        </p:tav>
                                        <p:tav tm="50000">
                                          <p:val>
                                            <p:clrVal>
                                              <a:schemeClr val="hlink"/>
                                            </p:clrVal>
                                          </p:val>
                                        </p:tav>
                                      </p:tavLst>
                                    </p:anim>
                                    <p:set>
                                      <p:cBhvr>
                                        <p:cTn id="60" dur="80"/>
                                        <p:tgtEl>
                                          <p:spTgt spid="2">
                                            <p:txEl>
                                              <p:pRg st="8" end="8"/>
                                            </p:txEl>
                                          </p:spTgt>
                                        </p:tgtEl>
                                        <p:attrNameLst>
                                          <p:attrName>fill.type</p:attrName>
                                        </p:attrNameLst>
                                      </p:cBhvr>
                                      <p:to>
                                        <p:strVal val="solid"/>
                                      </p:to>
                                    </p:set>
                                  </p:childTnLst>
                                </p:cTn>
                              </p:par>
                            </p:childTnLst>
                          </p:cTn>
                        </p:par>
                      </p:childTnLst>
                    </p:cTn>
                  </p:par>
                  <p:par>
                    <p:cTn id="61" fill="hold">
                      <p:stCondLst>
                        <p:cond delay="indefinite"/>
                      </p:stCondLst>
                      <p:childTnLst>
                        <p:par>
                          <p:cTn id="62" fill="hold">
                            <p:stCondLst>
                              <p:cond delay="0"/>
                            </p:stCondLst>
                            <p:childTnLst>
                              <p:par>
                                <p:cTn id="63" presetID="27" presetClass="entr" presetSubtype="0" fill="hold" nodeType="clickEffect">
                                  <p:stCondLst>
                                    <p:cond delay="0"/>
                                  </p:stCondLst>
                                  <p:iterate type="lt">
                                    <p:tmPct val="50000"/>
                                  </p:iterate>
                                  <p:childTnLst>
                                    <p:set>
                                      <p:cBhvr>
                                        <p:cTn id="64" dur="1" fill="hold">
                                          <p:stCondLst>
                                            <p:cond delay="0"/>
                                          </p:stCondLst>
                                        </p:cTn>
                                        <p:tgtEl>
                                          <p:spTgt spid="2">
                                            <p:txEl>
                                              <p:pRg st="9" end="9"/>
                                            </p:txEl>
                                          </p:spTgt>
                                        </p:tgtEl>
                                        <p:attrNameLst>
                                          <p:attrName>style.visibility</p:attrName>
                                        </p:attrNameLst>
                                      </p:cBhvr>
                                      <p:to>
                                        <p:strVal val="visible"/>
                                      </p:to>
                                    </p:set>
                                    <p:anim calcmode="discrete" valueType="clr">
                                      <p:cBhvr override="childStyle">
                                        <p:cTn id="65" dur="80"/>
                                        <p:tgtEl>
                                          <p:spTgt spid="2">
                                            <p:txEl>
                                              <p:pRg st="9" end="9"/>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6" dur="80"/>
                                        <p:tgtEl>
                                          <p:spTgt spid="2">
                                            <p:txEl>
                                              <p:pRg st="9" end="9"/>
                                            </p:txEl>
                                          </p:spTgt>
                                        </p:tgtEl>
                                        <p:attrNameLst>
                                          <p:attrName>fillcolor</p:attrName>
                                        </p:attrNameLst>
                                      </p:cBhvr>
                                      <p:tavLst>
                                        <p:tav tm="0">
                                          <p:val>
                                            <p:clrVal>
                                              <a:schemeClr val="accent2"/>
                                            </p:clrVal>
                                          </p:val>
                                        </p:tav>
                                        <p:tav tm="50000">
                                          <p:val>
                                            <p:clrVal>
                                              <a:schemeClr val="hlink"/>
                                            </p:clrVal>
                                          </p:val>
                                        </p:tav>
                                      </p:tavLst>
                                    </p:anim>
                                    <p:set>
                                      <p:cBhvr>
                                        <p:cTn id="67" dur="80"/>
                                        <p:tgtEl>
                                          <p:spTgt spid="2">
                                            <p:txEl>
                                              <p:pRg st="9" end="9"/>
                                            </p:txEl>
                                          </p:spTgt>
                                        </p:tgtEl>
                                        <p:attrNameLst>
                                          <p:attrName>fill.type</p:attrName>
                                        </p:attrNameLst>
                                      </p:cBhvr>
                                      <p:to>
                                        <p:strVal val="solid"/>
                                      </p:to>
                                    </p:set>
                                  </p:childTnLst>
                                </p:cTn>
                              </p:par>
                            </p:childTnLst>
                          </p:cTn>
                        </p:par>
                      </p:childTnLst>
                    </p:cTn>
                  </p:par>
                  <p:par>
                    <p:cTn id="68" fill="hold" nodeType="clickPar">
                      <p:stCondLst>
                        <p:cond delay="indefinite"/>
                      </p:stCondLst>
                      <p:childTnLst>
                        <p:par>
                          <p:cTn id="69" fill="hold" nodeType="withGroup">
                            <p:stCondLst>
                              <p:cond delay="0"/>
                            </p:stCondLst>
                            <p:childTnLst>
                              <p:par>
                                <p:cTn id="70" presetID="53" presetClass="entr" presetSubtype="0" fill="hold" nodeType="clickEffect">
                                  <p:stCondLst>
                                    <p:cond delay="0"/>
                                  </p:stCondLst>
                                  <p:childTnLst>
                                    <p:set>
                                      <p:cBhvr>
                                        <p:cTn id="71" dur="1" fill="hold">
                                          <p:stCondLst>
                                            <p:cond delay="0"/>
                                          </p:stCondLst>
                                        </p:cTn>
                                        <p:tgtEl>
                                          <p:spTgt spid="2">
                                            <p:txEl>
                                              <p:pRg st="10" end="10"/>
                                            </p:txEl>
                                          </p:spTgt>
                                        </p:tgtEl>
                                        <p:attrNameLst>
                                          <p:attrName>style.visibility</p:attrName>
                                        </p:attrNameLst>
                                      </p:cBhvr>
                                      <p:to>
                                        <p:strVal val="visible"/>
                                      </p:to>
                                    </p:set>
                                    <p:anim calcmode="lin" valueType="num">
                                      <p:cBhvr>
                                        <p:cTn id="72" dur="5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73" dur="5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74" dur="500"/>
                                        <p:tgtEl>
                                          <p:spTgt spid="2">
                                            <p:txEl>
                                              <p:pRg st="10" end="10"/>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0" fill="hold" nodeType="clickEffect">
                                  <p:stCondLst>
                                    <p:cond delay="0"/>
                                  </p:stCondLst>
                                  <p:childTnLst>
                                    <p:set>
                                      <p:cBhvr>
                                        <p:cTn id="78" dur="1" fill="hold">
                                          <p:stCondLst>
                                            <p:cond delay="0"/>
                                          </p:stCondLst>
                                        </p:cTn>
                                        <p:tgtEl>
                                          <p:spTgt spid="2">
                                            <p:txEl>
                                              <p:pRg st="11" end="11"/>
                                            </p:txEl>
                                          </p:spTgt>
                                        </p:tgtEl>
                                        <p:attrNameLst>
                                          <p:attrName>style.visibility</p:attrName>
                                        </p:attrNameLst>
                                      </p:cBhvr>
                                      <p:to>
                                        <p:strVal val="visible"/>
                                      </p:to>
                                    </p:set>
                                    <p:anim calcmode="lin" valueType="num">
                                      <p:cBhvr>
                                        <p:cTn id="79" dur="500" fill="hold"/>
                                        <p:tgtEl>
                                          <p:spTgt spid="2">
                                            <p:txEl>
                                              <p:pRg st="11" end="11"/>
                                            </p:txEl>
                                          </p:spTgt>
                                        </p:tgtEl>
                                        <p:attrNameLst>
                                          <p:attrName>ppt_w</p:attrName>
                                        </p:attrNameLst>
                                      </p:cBhvr>
                                      <p:tavLst>
                                        <p:tav tm="0">
                                          <p:val>
                                            <p:fltVal val="0"/>
                                          </p:val>
                                        </p:tav>
                                        <p:tav tm="100000">
                                          <p:val>
                                            <p:strVal val="#ppt_w"/>
                                          </p:val>
                                        </p:tav>
                                      </p:tavLst>
                                    </p:anim>
                                    <p:anim calcmode="lin" valueType="num">
                                      <p:cBhvr>
                                        <p:cTn id="80" dur="500" fill="hold"/>
                                        <p:tgtEl>
                                          <p:spTgt spid="2">
                                            <p:txEl>
                                              <p:pRg st="11" end="11"/>
                                            </p:txEl>
                                          </p:spTgt>
                                        </p:tgtEl>
                                        <p:attrNameLst>
                                          <p:attrName>ppt_h</p:attrName>
                                        </p:attrNameLst>
                                      </p:cBhvr>
                                      <p:tavLst>
                                        <p:tav tm="0">
                                          <p:val>
                                            <p:fltVal val="0"/>
                                          </p:val>
                                        </p:tav>
                                        <p:tav tm="100000">
                                          <p:val>
                                            <p:strVal val="#ppt_h"/>
                                          </p:val>
                                        </p:tav>
                                      </p:tavLst>
                                    </p:anim>
                                    <p:animEffect transition="in" filter="fade">
                                      <p:cBhvr>
                                        <p:cTn id="81" dur="500"/>
                                        <p:tgtEl>
                                          <p:spTgt spid="2">
                                            <p:txEl>
                                              <p:pRg st="11" end="11"/>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0" fill="hold" nodeType="clickEffect">
                                  <p:stCondLst>
                                    <p:cond delay="0"/>
                                  </p:stCondLst>
                                  <p:childTnLst>
                                    <p:set>
                                      <p:cBhvr>
                                        <p:cTn id="85" dur="1" fill="hold">
                                          <p:stCondLst>
                                            <p:cond delay="0"/>
                                          </p:stCondLst>
                                        </p:cTn>
                                        <p:tgtEl>
                                          <p:spTgt spid="2">
                                            <p:txEl>
                                              <p:pRg st="12" end="12"/>
                                            </p:txEl>
                                          </p:spTgt>
                                        </p:tgtEl>
                                        <p:attrNameLst>
                                          <p:attrName>style.visibility</p:attrName>
                                        </p:attrNameLst>
                                      </p:cBhvr>
                                      <p:to>
                                        <p:strVal val="visible"/>
                                      </p:to>
                                    </p:set>
                                    <p:anim calcmode="lin" valueType="num">
                                      <p:cBhvr>
                                        <p:cTn id="86" dur="500" fill="hold"/>
                                        <p:tgtEl>
                                          <p:spTgt spid="2">
                                            <p:txEl>
                                              <p:pRg st="12" end="12"/>
                                            </p:txEl>
                                          </p:spTgt>
                                        </p:tgtEl>
                                        <p:attrNameLst>
                                          <p:attrName>ppt_w</p:attrName>
                                        </p:attrNameLst>
                                      </p:cBhvr>
                                      <p:tavLst>
                                        <p:tav tm="0">
                                          <p:val>
                                            <p:fltVal val="0"/>
                                          </p:val>
                                        </p:tav>
                                        <p:tav tm="100000">
                                          <p:val>
                                            <p:strVal val="#ppt_w"/>
                                          </p:val>
                                        </p:tav>
                                      </p:tavLst>
                                    </p:anim>
                                    <p:anim calcmode="lin" valueType="num">
                                      <p:cBhvr>
                                        <p:cTn id="87" dur="500" fill="hold"/>
                                        <p:tgtEl>
                                          <p:spTgt spid="2">
                                            <p:txEl>
                                              <p:pRg st="12" end="12"/>
                                            </p:txEl>
                                          </p:spTgt>
                                        </p:tgtEl>
                                        <p:attrNameLst>
                                          <p:attrName>ppt_h</p:attrName>
                                        </p:attrNameLst>
                                      </p:cBhvr>
                                      <p:tavLst>
                                        <p:tav tm="0">
                                          <p:val>
                                            <p:fltVal val="0"/>
                                          </p:val>
                                        </p:tav>
                                        <p:tav tm="100000">
                                          <p:val>
                                            <p:strVal val="#ppt_h"/>
                                          </p:val>
                                        </p:tav>
                                      </p:tavLst>
                                    </p:anim>
                                    <p:animEffect transition="in" filter="fade">
                                      <p:cBhvr>
                                        <p:cTn id="88" dur="500"/>
                                        <p:tgtEl>
                                          <p:spTgt spid="2">
                                            <p:txEl>
                                              <p:pRg st="12" end="12"/>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0" fill="hold" nodeType="clickEffect">
                                  <p:stCondLst>
                                    <p:cond delay="0"/>
                                  </p:stCondLst>
                                  <p:childTnLst>
                                    <p:set>
                                      <p:cBhvr>
                                        <p:cTn id="92" dur="1" fill="hold">
                                          <p:stCondLst>
                                            <p:cond delay="0"/>
                                          </p:stCondLst>
                                        </p:cTn>
                                        <p:tgtEl>
                                          <p:spTgt spid="2">
                                            <p:txEl>
                                              <p:pRg st="13" end="13"/>
                                            </p:txEl>
                                          </p:spTgt>
                                        </p:tgtEl>
                                        <p:attrNameLst>
                                          <p:attrName>style.visibility</p:attrName>
                                        </p:attrNameLst>
                                      </p:cBhvr>
                                      <p:to>
                                        <p:strVal val="visible"/>
                                      </p:to>
                                    </p:set>
                                    <p:anim calcmode="lin" valueType="num">
                                      <p:cBhvr>
                                        <p:cTn id="93" dur="500" fill="hold"/>
                                        <p:tgtEl>
                                          <p:spTgt spid="2">
                                            <p:txEl>
                                              <p:pRg st="13" end="13"/>
                                            </p:txEl>
                                          </p:spTgt>
                                        </p:tgtEl>
                                        <p:attrNameLst>
                                          <p:attrName>ppt_w</p:attrName>
                                        </p:attrNameLst>
                                      </p:cBhvr>
                                      <p:tavLst>
                                        <p:tav tm="0">
                                          <p:val>
                                            <p:fltVal val="0"/>
                                          </p:val>
                                        </p:tav>
                                        <p:tav tm="100000">
                                          <p:val>
                                            <p:strVal val="#ppt_w"/>
                                          </p:val>
                                        </p:tav>
                                      </p:tavLst>
                                    </p:anim>
                                    <p:anim calcmode="lin" valueType="num">
                                      <p:cBhvr>
                                        <p:cTn id="94" dur="500" fill="hold"/>
                                        <p:tgtEl>
                                          <p:spTgt spid="2">
                                            <p:txEl>
                                              <p:pRg st="13" end="13"/>
                                            </p:txEl>
                                          </p:spTgt>
                                        </p:tgtEl>
                                        <p:attrNameLst>
                                          <p:attrName>ppt_h</p:attrName>
                                        </p:attrNameLst>
                                      </p:cBhvr>
                                      <p:tavLst>
                                        <p:tav tm="0">
                                          <p:val>
                                            <p:fltVal val="0"/>
                                          </p:val>
                                        </p:tav>
                                        <p:tav tm="100000">
                                          <p:val>
                                            <p:strVal val="#ppt_h"/>
                                          </p:val>
                                        </p:tav>
                                      </p:tavLst>
                                    </p:anim>
                                    <p:animEffect transition="in" filter="fade">
                                      <p:cBhvr>
                                        <p:cTn id="95" dur="5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b="1" dirty="0" smtClean="0"/>
              <a:t>Franciscan View</a:t>
            </a:r>
            <a:endParaRPr lang="en-US" b="1" dirty="0"/>
          </a:p>
        </p:txBody>
      </p:sp>
      <p:sp>
        <p:nvSpPr>
          <p:cNvPr id="3" name="Content Placeholder 2"/>
          <p:cNvSpPr>
            <a:spLocks noGrp="1"/>
          </p:cNvSpPr>
          <p:nvPr>
            <p:ph idx="1"/>
          </p:nvPr>
        </p:nvSpPr>
        <p:spPr>
          <a:xfrm>
            <a:off x="228600" y="1066800"/>
            <a:ext cx="8458200" cy="5410200"/>
          </a:xfrm>
        </p:spPr>
        <p:txBody>
          <a:bodyPr>
            <a:normAutofit fontScale="92500" lnSpcReduction="20000"/>
          </a:bodyPr>
          <a:lstStyle/>
          <a:p>
            <a:r>
              <a:rPr lang="en-US" b="1" dirty="0"/>
              <a:t>Descending – Eastern</a:t>
            </a:r>
          </a:p>
          <a:p>
            <a:pPr lvl="1"/>
            <a:r>
              <a:rPr lang="en-US" b="1" dirty="0"/>
              <a:t>Eastern Fathers:  Basil the Great, Gregory of </a:t>
            </a:r>
            <a:r>
              <a:rPr lang="en-US" b="1" dirty="0" err="1"/>
              <a:t>Alssa</a:t>
            </a:r>
            <a:r>
              <a:rPr lang="en-US" b="1" dirty="0"/>
              <a:t>.</a:t>
            </a:r>
          </a:p>
          <a:p>
            <a:pPr lvl="1"/>
            <a:r>
              <a:rPr lang="en-US" b="1" dirty="0"/>
              <a:t>Followed by St. Bonaventure, Bl. John Duns </a:t>
            </a:r>
            <a:r>
              <a:rPr lang="en-US" b="1" dirty="0" err="1"/>
              <a:t>Scotus</a:t>
            </a:r>
            <a:endParaRPr lang="en-US" b="1" dirty="0"/>
          </a:p>
          <a:p>
            <a:r>
              <a:rPr lang="en-US" b="1" dirty="0"/>
              <a:t>Franciscan view of creation:  Begins with Blue-print before </a:t>
            </a:r>
            <a:r>
              <a:rPr lang="en-US" b="1" dirty="0" smtClean="0"/>
              <a:t>time</a:t>
            </a:r>
          </a:p>
          <a:p>
            <a:pPr lvl="1"/>
            <a:r>
              <a:rPr lang="en-US" b="1" i="1" dirty="0" smtClean="0"/>
              <a:t>Jesus always;   (Timeline)</a:t>
            </a:r>
            <a:endParaRPr lang="en-US" b="1" dirty="0" smtClean="0"/>
          </a:p>
          <a:p>
            <a:pPr lvl="1"/>
            <a:r>
              <a:rPr lang="en-US" b="1" i="1" dirty="0" smtClean="0"/>
              <a:t>The </a:t>
            </a:r>
            <a:r>
              <a:rPr lang="en-US" b="1" i="1" dirty="0"/>
              <a:t>blueprint; </a:t>
            </a:r>
            <a:endParaRPr lang="en-US" b="1" dirty="0"/>
          </a:p>
          <a:p>
            <a:pPr lvl="1"/>
            <a:r>
              <a:rPr lang="en-US" b="1" i="1" dirty="0" smtClean="0"/>
              <a:t>The </a:t>
            </a:r>
            <a:r>
              <a:rPr lang="en-US" b="1" i="1" dirty="0"/>
              <a:t>Master Plan; </a:t>
            </a:r>
            <a:endParaRPr lang="en-US" b="1" dirty="0"/>
          </a:p>
          <a:p>
            <a:pPr lvl="1"/>
            <a:r>
              <a:rPr lang="en-US" b="1" i="1" dirty="0" smtClean="0"/>
              <a:t>The </a:t>
            </a:r>
            <a:r>
              <a:rPr lang="en-US" b="1" i="1" dirty="0"/>
              <a:t>First born of creation; </a:t>
            </a:r>
            <a:endParaRPr lang="en-US" b="1" dirty="0"/>
          </a:p>
          <a:p>
            <a:pPr lvl="1"/>
            <a:r>
              <a:rPr lang="en-US" b="1" i="1" dirty="0" smtClean="0"/>
              <a:t>Pre-existent </a:t>
            </a:r>
            <a:r>
              <a:rPr lang="en-US" b="1" i="1" dirty="0"/>
              <a:t>Word</a:t>
            </a:r>
            <a:endParaRPr lang="en-US" b="1" dirty="0"/>
          </a:p>
          <a:p>
            <a:r>
              <a:rPr lang="en-US" b="1" i="1" dirty="0"/>
              <a:t>Goal of creation:  </a:t>
            </a:r>
            <a:endParaRPr lang="en-US" b="1" i="1" dirty="0" smtClean="0"/>
          </a:p>
          <a:p>
            <a:pPr lvl="1"/>
            <a:r>
              <a:rPr lang="en-US" b="1" i="1" dirty="0" smtClean="0"/>
              <a:t>All </a:t>
            </a:r>
            <a:r>
              <a:rPr lang="en-US" b="1" i="1" dirty="0"/>
              <a:t>things created through </a:t>
            </a:r>
            <a:r>
              <a:rPr lang="en-US" b="1" i="1" dirty="0" smtClean="0"/>
              <a:t>Him, </a:t>
            </a:r>
            <a:r>
              <a:rPr lang="en-US" b="1" i="1" dirty="0"/>
              <a:t>for Him and have their goals/fullness in Him.</a:t>
            </a:r>
            <a:endParaRPr lang="en-US" b="1" dirty="0"/>
          </a:p>
          <a:p>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16</a:t>
            </a:fld>
            <a:endParaRPr lang="en-US" dirty="0"/>
          </a:p>
        </p:txBody>
      </p:sp>
    </p:spTree>
    <p:extLst>
      <p:ext uri="{BB962C8B-B14F-4D97-AF65-F5344CB8AC3E}">
        <p14:creationId xmlns:p14="http://schemas.microsoft.com/office/powerpoint/2010/main" val="345548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Content Placeholder 4" descr="a-frame ladder.jpe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24000" y="680244"/>
            <a:ext cx="5931694" cy="5919788"/>
          </a:xfrm>
        </p:spPr>
      </p:pic>
      <p:sp>
        <p:nvSpPr>
          <p:cNvPr id="14339" name="TextBox 5"/>
          <p:cNvSpPr txBox="1">
            <a:spLocks noChangeArrowheads="1"/>
          </p:cNvSpPr>
          <p:nvPr/>
        </p:nvSpPr>
        <p:spPr bwMode="auto">
          <a:xfrm>
            <a:off x="3581400" y="218281"/>
            <a:ext cx="1828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400" b="1" dirty="0">
                <a:solidFill>
                  <a:schemeClr val="accent2">
                    <a:lumMod val="60000"/>
                    <a:lumOff val="40000"/>
                  </a:schemeClr>
                </a:solidFill>
              </a:rPr>
              <a:t>GOD</a:t>
            </a:r>
          </a:p>
        </p:txBody>
      </p:sp>
      <p:sp>
        <p:nvSpPr>
          <p:cNvPr id="14340" name="TextBox 6"/>
          <p:cNvSpPr txBox="1">
            <a:spLocks noChangeArrowheads="1"/>
          </p:cNvSpPr>
          <p:nvPr/>
        </p:nvSpPr>
        <p:spPr bwMode="auto">
          <a:xfrm>
            <a:off x="152400" y="6153944"/>
            <a:ext cx="4343400" cy="400110"/>
          </a:xfrm>
          <a:prstGeom prst="rect">
            <a:avLst/>
          </a:prstGeom>
          <a:solidFill>
            <a:schemeClr val="tx2">
              <a:lumMod val="20000"/>
              <a:lumOff val="80000"/>
            </a:schemeClr>
          </a:solidFill>
          <a:ln>
            <a:noFill/>
          </a:ln>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2000" b="1" dirty="0"/>
              <a:t>Us – Creation – Material world, sin</a:t>
            </a:r>
          </a:p>
        </p:txBody>
      </p:sp>
      <p:sp>
        <p:nvSpPr>
          <p:cNvPr id="14341" name="TextBox 9"/>
          <p:cNvSpPr txBox="1">
            <a:spLocks noChangeArrowheads="1"/>
          </p:cNvSpPr>
          <p:nvPr/>
        </p:nvSpPr>
        <p:spPr bwMode="auto">
          <a:xfrm>
            <a:off x="609600" y="1066800"/>
            <a:ext cx="2819399" cy="2092881"/>
          </a:xfrm>
          <a:prstGeom prst="rect">
            <a:avLst/>
          </a:prstGeom>
          <a:solidFill>
            <a:schemeClr val="tx2">
              <a:lumMod val="20000"/>
              <a:lumOff val="80000"/>
            </a:schemeClr>
          </a:solidFill>
          <a:ln>
            <a:noFill/>
          </a:ln>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2000" b="1" dirty="0"/>
              <a:t>Our movement toward </a:t>
            </a:r>
            <a:r>
              <a:rPr lang="en-US" altLang="en-US" sz="2000" b="1" dirty="0" smtClean="0"/>
              <a:t>God</a:t>
            </a:r>
            <a:endParaRPr lang="en-US" altLang="en-US" b="1" dirty="0"/>
          </a:p>
          <a:p>
            <a:pPr eaLnBrk="1" hangingPunct="1">
              <a:spcBef>
                <a:spcPts val="1800"/>
              </a:spcBef>
            </a:pPr>
            <a:r>
              <a:rPr lang="en-US" altLang="en-US" sz="2000" b="1" dirty="0"/>
              <a:t>Ascending to spiritual </a:t>
            </a:r>
            <a:r>
              <a:rPr lang="en-US" altLang="en-US" sz="2000" b="1" dirty="0" smtClean="0"/>
              <a:t>union</a:t>
            </a:r>
            <a:endParaRPr lang="en-US" altLang="en-US" b="1" dirty="0"/>
          </a:p>
          <a:p>
            <a:pPr eaLnBrk="1" hangingPunct="1">
              <a:spcBef>
                <a:spcPts val="1800"/>
              </a:spcBef>
            </a:pPr>
            <a:r>
              <a:rPr lang="en-US" altLang="en-US" sz="2000" b="1" dirty="0"/>
              <a:t>By fleeing the world</a:t>
            </a:r>
          </a:p>
        </p:txBody>
      </p:sp>
      <p:sp>
        <p:nvSpPr>
          <p:cNvPr id="14344" name="TextBox 12"/>
          <p:cNvSpPr txBox="1">
            <a:spLocks noChangeArrowheads="1"/>
          </p:cNvSpPr>
          <p:nvPr/>
        </p:nvSpPr>
        <p:spPr bwMode="auto">
          <a:xfrm>
            <a:off x="5761037" y="1104900"/>
            <a:ext cx="3001963" cy="2939266"/>
          </a:xfrm>
          <a:prstGeom prst="rect">
            <a:avLst/>
          </a:prstGeom>
          <a:solidFill>
            <a:schemeClr val="tx2">
              <a:lumMod val="20000"/>
              <a:lumOff val="80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2000" b="1" dirty="0"/>
              <a:t>God’s movement toward all creation</a:t>
            </a:r>
          </a:p>
          <a:p>
            <a:pPr algn="ctr" eaLnBrk="1" hangingPunct="1">
              <a:spcBef>
                <a:spcPts val="1800"/>
              </a:spcBef>
            </a:pPr>
            <a:r>
              <a:rPr lang="en-US" altLang="en-US" sz="2000" b="1" dirty="0"/>
              <a:t>The Incarnation</a:t>
            </a:r>
          </a:p>
          <a:p>
            <a:pPr algn="ctr" eaLnBrk="1" hangingPunct="1"/>
            <a:r>
              <a:rPr lang="en-US" altLang="en-US" sz="2000" b="1" dirty="0" smtClean="0"/>
              <a:t>transforms </a:t>
            </a:r>
            <a:r>
              <a:rPr lang="en-US" altLang="en-US" sz="2000" b="1" dirty="0"/>
              <a:t>and unites material &amp; </a:t>
            </a:r>
            <a:r>
              <a:rPr lang="en-US" altLang="en-US" sz="2000" b="1" dirty="0" smtClean="0"/>
              <a:t>Spiritual</a:t>
            </a:r>
            <a:endParaRPr lang="en-US" altLang="en-US" sz="2000" b="1" dirty="0"/>
          </a:p>
          <a:p>
            <a:pPr algn="ctr" eaLnBrk="1" hangingPunct="1">
              <a:spcBef>
                <a:spcPts val="1800"/>
              </a:spcBef>
            </a:pPr>
            <a:r>
              <a:rPr lang="en-US" altLang="en-US" sz="2000" b="1" dirty="0"/>
              <a:t>All is </a:t>
            </a:r>
            <a:r>
              <a:rPr lang="en-US" altLang="en-US" sz="2000" b="1" dirty="0" smtClean="0"/>
              <a:t>good</a:t>
            </a:r>
            <a:endParaRPr lang="en-US" altLang="en-US" sz="2000" b="1" dirty="0"/>
          </a:p>
          <a:p>
            <a:pPr algn="ctr" eaLnBrk="1" hangingPunct="1">
              <a:spcBef>
                <a:spcPts val="1800"/>
              </a:spcBef>
            </a:pPr>
            <a:r>
              <a:rPr lang="en-US" altLang="en-US" sz="2000" b="1" dirty="0"/>
              <a:t>All is holy</a:t>
            </a:r>
          </a:p>
        </p:txBody>
      </p:sp>
      <p:sp>
        <p:nvSpPr>
          <p:cNvPr id="14343" name="TextBox 13"/>
          <p:cNvSpPr txBox="1">
            <a:spLocks noChangeArrowheads="1"/>
          </p:cNvSpPr>
          <p:nvPr/>
        </p:nvSpPr>
        <p:spPr bwMode="auto">
          <a:xfrm>
            <a:off x="6553200" y="5696744"/>
            <a:ext cx="2057400" cy="400110"/>
          </a:xfrm>
          <a:prstGeom prst="rect">
            <a:avLst/>
          </a:prstGeom>
          <a:solidFill>
            <a:schemeClr val="tx2">
              <a:lumMod val="20000"/>
              <a:lumOff val="80000"/>
            </a:schemeClr>
          </a:solidFill>
          <a:ln>
            <a:no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000" dirty="0"/>
              <a:t>U</a:t>
            </a:r>
            <a:r>
              <a:rPr lang="en-US" altLang="en-US" sz="2000" b="1" dirty="0"/>
              <a:t>s - Creation</a:t>
            </a:r>
          </a:p>
        </p:txBody>
      </p:sp>
      <p:cxnSp>
        <p:nvCxnSpPr>
          <p:cNvPr id="9" name="Straight Arrow Connector 8"/>
          <p:cNvCxnSpPr/>
          <p:nvPr/>
        </p:nvCxnSpPr>
        <p:spPr>
          <a:xfrm rot="5400000" flipH="1" flipV="1">
            <a:off x="419100" y="2552700"/>
            <a:ext cx="5029200" cy="1752600"/>
          </a:xfrm>
          <a:prstGeom prst="straightConnector1">
            <a:avLst/>
          </a:prstGeom>
          <a:ln w="47625">
            <a:solidFill>
              <a:srgbClr val="C00000"/>
            </a:solidFill>
            <a:prstDash val="dashDot"/>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16200000" flipH="1">
            <a:off x="3543300" y="2324100"/>
            <a:ext cx="4724400" cy="1905000"/>
          </a:xfrm>
          <a:prstGeom prst="straightConnector1">
            <a:avLst/>
          </a:prstGeom>
          <a:ln w="63500" cap="flat" cmpd="sng">
            <a:solidFill>
              <a:schemeClr val="accent4">
                <a:lumMod val="50000"/>
              </a:schemeClr>
            </a:solidFill>
            <a:tailEnd type="arrow"/>
          </a:ln>
          <a:effectLst/>
          <a:scene3d>
            <a:camera prst="orthographicFront"/>
            <a:lightRig rig="threePt" dir="t"/>
          </a:scene3d>
          <a:sp3d prstMaterial="matte"/>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fld id="{9555D667-6DFA-4909-A2CD-709236985C75}" type="slidenum">
              <a:rPr lang="en-US" smtClean="0"/>
              <a:t>17</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4344"/>
                                        </p:tgtEl>
                                        <p:attrNameLst>
                                          <p:attrName>style.visibility</p:attrName>
                                        </p:attrNameLst>
                                      </p:cBhvr>
                                      <p:to>
                                        <p:strVal val="visible"/>
                                      </p:to>
                                    </p:set>
                                    <p:animEffect transition="in" filter="box(in)">
                                      <p:cBhvr>
                                        <p:cTn id="18" dur="5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271781F8-2C79-49C0-A7FD-6579A5FC47D0}" type="slidenum">
              <a:rPr lang="en-GB"/>
              <a:pPr>
                <a:defRPr/>
              </a:pPr>
              <a:t>18</a:t>
            </a:fld>
            <a:endParaRPr lang="en-GB" dirty="0"/>
          </a:p>
        </p:txBody>
      </p:sp>
      <p:sp>
        <p:nvSpPr>
          <p:cNvPr id="15363" name="Text Box 1"/>
          <p:cNvSpPr txBox="1">
            <a:spLocks noChangeArrowheads="1"/>
          </p:cNvSpPr>
          <p:nvPr/>
        </p:nvSpPr>
        <p:spPr bwMode="auto">
          <a:xfrm>
            <a:off x="685800" y="2743200"/>
            <a:ext cx="7772400"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spcBef>
                <a:spcPts val="1500"/>
              </a:spcBef>
              <a:buFont typeface="Arial Black" pitchFamily="34" charset="0"/>
              <a:buNone/>
            </a:pPr>
            <a:endParaRPr lang="en-GB" altLang="en-US" i="1" dirty="0">
              <a:solidFill>
                <a:srgbClr val="000000"/>
              </a:solidFill>
              <a:latin typeface="Arial Black" pitchFamily="34" charset="0"/>
            </a:endParaRPr>
          </a:p>
          <a:p>
            <a:pPr algn="ctr" eaLnBrk="1" hangingPunct="1">
              <a:spcBef>
                <a:spcPts val="500"/>
              </a:spcBef>
              <a:buFont typeface="Arial" charset="0"/>
              <a:buNone/>
            </a:pPr>
            <a:endParaRPr lang="en-GB" altLang="en-US" sz="800" dirty="0">
              <a:solidFill>
                <a:srgbClr val="000000"/>
              </a:solidFill>
            </a:endParaRPr>
          </a:p>
          <a:p>
            <a:pPr algn="ctr" eaLnBrk="1" hangingPunct="1">
              <a:lnSpc>
                <a:spcPct val="120000"/>
              </a:lnSpc>
              <a:buFont typeface="Arial" charset="0"/>
              <a:buNone/>
            </a:pPr>
            <a:r>
              <a:rPr lang="en-GB" altLang="en-US" sz="2800" b="1" dirty="0"/>
              <a:t>Beginning with the “Blue-print” </a:t>
            </a:r>
          </a:p>
          <a:p>
            <a:pPr algn="ctr" eaLnBrk="1" hangingPunct="1">
              <a:lnSpc>
                <a:spcPct val="120000"/>
              </a:lnSpc>
              <a:buFont typeface="Arial" charset="0"/>
              <a:buNone/>
            </a:pPr>
            <a:r>
              <a:rPr lang="en-GB" altLang="en-US" sz="2800" b="1" dirty="0"/>
              <a:t>Jesus Christ</a:t>
            </a:r>
          </a:p>
          <a:p>
            <a:pPr algn="ctr" eaLnBrk="1" hangingPunct="1">
              <a:lnSpc>
                <a:spcPct val="140000"/>
              </a:lnSpc>
              <a:buFont typeface="Arial" charset="0"/>
              <a:buNone/>
            </a:pPr>
            <a:r>
              <a:rPr lang="en-GB" altLang="en-US" sz="2800" dirty="0"/>
              <a:t>  </a:t>
            </a:r>
            <a:r>
              <a:rPr lang="en-GB" altLang="en-US" sz="2800" b="1" i="1" dirty="0"/>
              <a:t>God's activity begins before time</a:t>
            </a:r>
          </a:p>
        </p:txBody>
      </p:sp>
      <p:sp>
        <p:nvSpPr>
          <p:cNvPr id="15364" name="Rectangle 2"/>
          <p:cNvSpPr>
            <a:spLocks noChangeArrowheads="1"/>
          </p:cNvSpPr>
          <p:nvPr/>
        </p:nvSpPr>
        <p:spPr bwMode="auto">
          <a:xfrm>
            <a:off x="685800" y="1828800"/>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buClr>
                <a:srgbClr val="6600CC"/>
              </a:buClr>
              <a:buFont typeface="Arial Black" pitchFamily="34" charset="0"/>
              <a:buNone/>
            </a:pPr>
            <a:r>
              <a:rPr lang="en-GB" altLang="en-US" sz="3600" dirty="0">
                <a:latin typeface="Arial Black" pitchFamily="34" charset="0"/>
              </a:rPr>
              <a:t>Franciscan View of the</a:t>
            </a:r>
          </a:p>
          <a:p>
            <a:pPr algn="ctr" eaLnBrk="1" hangingPunct="1">
              <a:buClr>
                <a:srgbClr val="6600CC"/>
              </a:buClr>
              <a:buFont typeface="Arial Black" pitchFamily="34" charset="0"/>
              <a:buNone/>
            </a:pPr>
            <a:r>
              <a:rPr lang="en-GB" altLang="en-US" sz="3600" dirty="0">
                <a:latin typeface="Arial Black" pitchFamily="34" charset="0"/>
              </a:rPr>
              <a:t>Creation Sequence</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p:cNvSpPr>
            <a:spLocks noGrp="1"/>
          </p:cNvSpPr>
          <p:nvPr>
            <p:ph type="sldNum" sz="quarter" idx="12"/>
          </p:nvPr>
        </p:nvSpPr>
        <p:spPr/>
        <p:txBody>
          <a:bodyPr/>
          <a:lstStyle/>
          <a:p>
            <a:pPr>
              <a:defRPr/>
            </a:pPr>
            <a:fld id="{706A662B-42F9-438F-9EAC-A463FD8FA539}" type="slidenum">
              <a:rPr lang="en-GB"/>
              <a:pPr>
                <a:defRPr/>
              </a:pPr>
              <a:t>19</a:t>
            </a:fld>
            <a:endParaRPr lang="en-GB" dirty="0"/>
          </a:p>
        </p:txBody>
      </p:sp>
      <p:sp>
        <p:nvSpPr>
          <p:cNvPr id="12289" name="Text Box 1"/>
          <p:cNvSpPr txBox="1">
            <a:spLocks noChangeArrowheads="1"/>
          </p:cNvSpPr>
          <p:nvPr/>
        </p:nvSpPr>
        <p:spPr bwMode="auto">
          <a:xfrm>
            <a:off x="685800" y="2895600"/>
            <a:ext cx="7772400" cy="343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marL="457200" indent="-457200" eaLnBrk="1" hangingPunct="1">
              <a:lnSpc>
                <a:spcPct val="80000"/>
              </a:lnSpc>
              <a:spcBef>
                <a:spcPts val="1750"/>
              </a:spcBef>
              <a:buFont typeface="Arial" panose="020B0604020202020204" pitchFamily="34" charset="0"/>
              <a:buChar char="•"/>
            </a:pPr>
            <a:r>
              <a:rPr lang="en-GB" altLang="en-US" sz="2800" b="1" dirty="0" smtClean="0"/>
              <a:t>Jesus </a:t>
            </a:r>
            <a:r>
              <a:rPr lang="en-GB" altLang="en-US" sz="2800" b="1" dirty="0"/>
              <a:t>the Master Plan</a:t>
            </a:r>
          </a:p>
          <a:p>
            <a:pPr marL="457200" indent="-457200" eaLnBrk="1" hangingPunct="1">
              <a:lnSpc>
                <a:spcPct val="80000"/>
              </a:lnSpc>
              <a:spcBef>
                <a:spcPts val="1750"/>
              </a:spcBef>
              <a:buFont typeface="Arial" panose="020B0604020202020204" pitchFamily="34" charset="0"/>
              <a:buChar char="•"/>
            </a:pPr>
            <a:r>
              <a:rPr lang="en-GB" altLang="en-US" sz="2800" b="1" dirty="0" smtClean="0"/>
              <a:t>First </a:t>
            </a:r>
            <a:r>
              <a:rPr lang="en-GB" altLang="en-US" sz="2800" b="1" dirty="0"/>
              <a:t>born of Creation – Alpha &amp; Omega</a:t>
            </a:r>
          </a:p>
          <a:p>
            <a:pPr marL="457200" indent="-457200" eaLnBrk="1" hangingPunct="1">
              <a:lnSpc>
                <a:spcPct val="80000"/>
              </a:lnSpc>
              <a:spcBef>
                <a:spcPts val="1750"/>
              </a:spcBef>
              <a:buFont typeface="Arial" panose="020B0604020202020204" pitchFamily="34" charset="0"/>
              <a:buChar char="•"/>
            </a:pPr>
            <a:r>
              <a:rPr lang="en-GB" altLang="en-US" sz="2800" b="1" dirty="0" smtClean="0"/>
              <a:t>Pre-existent </a:t>
            </a:r>
            <a:r>
              <a:rPr lang="en-GB" altLang="en-US" sz="2800" b="1" dirty="0"/>
              <a:t>Word- Logos</a:t>
            </a:r>
          </a:p>
          <a:p>
            <a:pPr marL="457200" indent="-457200" eaLnBrk="1" hangingPunct="1">
              <a:lnSpc>
                <a:spcPct val="80000"/>
              </a:lnSpc>
              <a:spcBef>
                <a:spcPts val="1750"/>
              </a:spcBef>
              <a:buFont typeface="Arial" panose="020B0604020202020204" pitchFamily="34" charset="0"/>
              <a:buChar char="•"/>
            </a:pPr>
            <a:r>
              <a:rPr lang="en-GB" altLang="en-US" sz="2800" b="1" dirty="0" err="1" smtClean="0"/>
              <a:t>Center</a:t>
            </a:r>
            <a:r>
              <a:rPr lang="en-GB" altLang="en-US" sz="2800" b="1" dirty="0"/>
              <a:t>, focus, reason for creation, goal of </a:t>
            </a:r>
            <a:r>
              <a:rPr lang="en-GB" altLang="en-US" sz="2800" b="1" dirty="0" smtClean="0"/>
              <a:t>creation. </a:t>
            </a:r>
            <a:endParaRPr lang="en-GB" altLang="en-US" sz="2800" b="1" dirty="0"/>
          </a:p>
          <a:p>
            <a:pPr algn="ctr" eaLnBrk="1" hangingPunct="1">
              <a:lnSpc>
                <a:spcPct val="80000"/>
              </a:lnSpc>
              <a:spcBef>
                <a:spcPts val="1750"/>
              </a:spcBef>
            </a:pPr>
            <a:r>
              <a:rPr lang="en-GB" altLang="en-US" sz="2800" dirty="0" smtClean="0"/>
              <a:t> </a:t>
            </a:r>
            <a:r>
              <a:rPr lang="en-GB" altLang="en-US" sz="2800" b="1" dirty="0"/>
              <a:t>All things created through, for Him &amp; have their goal/fullness in Him</a:t>
            </a:r>
          </a:p>
        </p:txBody>
      </p:sp>
      <p:sp>
        <p:nvSpPr>
          <p:cNvPr id="16388" name="Rectangle 2"/>
          <p:cNvSpPr>
            <a:spLocks noChangeArrowheads="1"/>
          </p:cNvSpPr>
          <p:nvPr/>
        </p:nvSpPr>
        <p:spPr bwMode="auto">
          <a:xfrm>
            <a:off x="903288" y="1560513"/>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16389" name="Line 3"/>
          <p:cNvSpPr>
            <a:spLocks noChangeShapeType="1"/>
          </p:cNvSpPr>
          <p:nvPr/>
        </p:nvSpPr>
        <p:spPr bwMode="auto">
          <a:xfrm>
            <a:off x="1106488" y="1076325"/>
            <a:ext cx="7543800" cy="1588"/>
          </a:xfrm>
          <a:prstGeom prst="line">
            <a:avLst/>
          </a:prstGeom>
          <a:noFill/>
          <a:ln w="7308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0" name="Line 4"/>
          <p:cNvSpPr>
            <a:spLocks noChangeShapeType="1"/>
          </p:cNvSpPr>
          <p:nvPr/>
        </p:nvSpPr>
        <p:spPr bwMode="auto">
          <a:xfrm>
            <a:off x="1106488" y="943769"/>
            <a:ext cx="1588" cy="268288"/>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 name="Line 5"/>
          <p:cNvSpPr>
            <a:spLocks noChangeShapeType="1"/>
          </p:cNvSpPr>
          <p:nvPr/>
        </p:nvSpPr>
        <p:spPr bwMode="auto">
          <a:xfrm>
            <a:off x="7761288" y="939800"/>
            <a:ext cx="1588" cy="268288"/>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 name="Line 7"/>
          <p:cNvSpPr>
            <a:spLocks noChangeShapeType="1"/>
          </p:cNvSpPr>
          <p:nvPr/>
        </p:nvSpPr>
        <p:spPr bwMode="auto">
          <a:xfrm>
            <a:off x="4865688" y="939800"/>
            <a:ext cx="1588" cy="268288"/>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 name="Line 8"/>
          <p:cNvSpPr>
            <a:spLocks noChangeShapeType="1"/>
          </p:cNvSpPr>
          <p:nvPr/>
        </p:nvSpPr>
        <p:spPr bwMode="auto">
          <a:xfrm>
            <a:off x="2960688" y="939800"/>
            <a:ext cx="1588" cy="268288"/>
          </a:xfrm>
          <a:prstGeom prst="line">
            <a:avLst/>
          </a:prstGeom>
          <a:noFill/>
          <a:ln w="3672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 name="Text Box 9"/>
          <p:cNvSpPr txBox="1">
            <a:spLocks noChangeArrowheads="1"/>
          </p:cNvSpPr>
          <p:nvPr/>
        </p:nvSpPr>
        <p:spPr bwMode="auto">
          <a:xfrm>
            <a:off x="685800" y="1254124"/>
            <a:ext cx="7543800" cy="103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2" name="Text Box 10"/>
          <p:cNvSpPr txBox="1">
            <a:spLocks noChangeArrowheads="1"/>
          </p:cNvSpPr>
          <p:nvPr/>
        </p:nvSpPr>
        <p:spPr bwMode="auto">
          <a:xfrm>
            <a:off x="560388" y="1361282"/>
            <a:ext cx="845820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a:solidFill>
                  <a:schemeClr val="tx1"/>
                </a:solidFill>
                <a:latin typeface="Arial" charset="0"/>
                <a:cs typeface="Arial" charset="0"/>
              </a:defRPr>
            </a:lvl9pPr>
          </a:lstStyle>
          <a:p>
            <a:pPr eaLnBrk="1" hangingPunct="1">
              <a:lnSpc>
                <a:spcPct val="75000"/>
              </a:lnSpc>
              <a:spcBef>
                <a:spcPts val="1750"/>
              </a:spcBef>
              <a:buFont typeface="Arial" charset="0"/>
              <a:buNone/>
            </a:pPr>
            <a:r>
              <a:rPr lang="en-GB" altLang="en-US" b="1" dirty="0">
                <a:solidFill>
                  <a:srgbClr val="0000FF"/>
                </a:solidFill>
              </a:rPr>
              <a:t>   </a:t>
            </a:r>
            <a:r>
              <a:rPr lang="en-GB" altLang="en-US" sz="2800" b="1" dirty="0"/>
              <a:t>Jesus	   Creation	       fall			     Incarnation	</a:t>
            </a:r>
          </a:p>
          <a:p>
            <a:pPr eaLnBrk="1" hangingPunct="1">
              <a:lnSpc>
                <a:spcPct val="75000"/>
              </a:lnSpc>
              <a:spcBef>
                <a:spcPts val="1750"/>
              </a:spcBef>
              <a:buFont typeface="Arial" charset="0"/>
              <a:buNone/>
            </a:pPr>
            <a:r>
              <a:rPr lang="en-GB" altLang="en-US" sz="2800" dirty="0"/>
              <a:t> </a:t>
            </a:r>
            <a:r>
              <a:rPr lang="en-GB" altLang="en-US" sz="2800" b="1" dirty="0" smtClean="0"/>
              <a:t>Design      Execution</a:t>
            </a:r>
            <a:r>
              <a:rPr lang="en-GB" altLang="en-US" sz="2800" b="1" dirty="0"/>
              <a:t>				        </a:t>
            </a:r>
            <a:r>
              <a:rPr lang="en-GB" altLang="en-US" sz="2800" b="1" dirty="0" smtClean="0"/>
              <a:t>  Completion</a:t>
            </a:r>
            <a:endParaRPr lang="en-GB" altLang="en-US" sz="2800" b="1" dirty="0"/>
          </a:p>
        </p:txBody>
      </p:sp>
      <p:sp>
        <p:nvSpPr>
          <p:cNvPr id="4" name="Rectangle 3"/>
          <p:cNvSpPr/>
          <p:nvPr/>
        </p:nvSpPr>
        <p:spPr>
          <a:xfrm>
            <a:off x="1066800" y="56634"/>
            <a:ext cx="7086600" cy="584775"/>
          </a:xfrm>
          <a:prstGeom prst="rect">
            <a:avLst/>
          </a:prstGeom>
        </p:spPr>
        <p:txBody>
          <a:bodyPr wrap="square">
            <a:spAutoFit/>
          </a:bodyPr>
          <a:lstStyle/>
          <a:p>
            <a:pPr algn="ctr">
              <a:buClr>
                <a:srgbClr val="660066"/>
              </a:buClr>
            </a:pPr>
            <a:r>
              <a:rPr lang="en-GB" altLang="en-US" sz="3200" b="1" i="1" dirty="0"/>
              <a:t>Sequence of Creation</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par>
                                <p:cTn id="8" presetID="10" presetClass="entr" fill="hold" nodeType="withEffect">
                                  <p:stCondLst>
                                    <p:cond delay="0"/>
                                  </p:stCondLst>
                                  <p:childTnLst>
                                    <p:set>
                                      <p:cBhvr>
                                        <p:cTn id="9" dur="1" fill="hold">
                                          <p:stCondLst>
                                            <p:cond delay="0"/>
                                          </p:stCondLst>
                                        </p:cTn>
                                        <p:tgtEl>
                                          <p:spTgt spid="12289"/>
                                        </p:tgtEl>
                                        <p:attrNameLst>
                                          <p:attrName>style.visibility</p:attrName>
                                        </p:attrNameLst>
                                      </p:cBhvr>
                                      <p:to>
                                        <p:strVal val="visible"/>
                                      </p:to>
                                    </p:set>
                                    <p:animEffect transition="in" filter="fade">
                                      <p:cBhvr>
                                        <p:cTn id="10" dur="2000"/>
                                        <p:tgtEl>
                                          <p:spTgt spid="1228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89">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89">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89">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89">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28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5800" y="152400"/>
            <a:ext cx="7751763" cy="1295400"/>
          </a:xfrm>
        </p:spPr>
        <p:txBody>
          <a:bodyPr>
            <a:normAutofit/>
          </a:bodyPr>
          <a:lstStyle/>
          <a:p>
            <a:pPr eaLnBrk="1" hangingPunct="1"/>
            <a:r>
              <a:rPr lang="en-US" altLang="en-US" sz="3600" b="1" dirty="0" smtClean="0"/>
              <a:t>The Foundations of</a:t>
            </a:r>
            <a:br>
              <a:rPr lang="en-US" altLang="en-US" sz="3600" b="1" dirty="0" smtClean="0"/>
            </a:br>
            <a:r>
              <a:rPr lang="en-US" altLang="en-US" sz="3600" b="1" dirty="0" smtClean="0"/>
              <a:t>Franciscan Spirituality</a:t>
            </a:r>
          </a:p>
        </p:txBody>
      </p:sp>
      <p:sp>
        <p:nvSpPr>
          <p:cNvPr id="18435" name="Rectangle 3"/>
          <p:cNvSpPr>
            <a:spLocks noGrp="1" noChangeArrowheads="1"/>
          </p:cNvSpPr>
          <p:nvPr>
            <p:ph type="body" idx="1"/>
          </p:nvPr>
        </p:nvSpPr>
        <p:spPr>
          <a:xfrm>
            <a:off x="609600" y="1676400"/>
            <a:ext cx="8077200" cy="4724400"/>
          </a:xfrm>
        </p:spPr>
        <p:txBody>
          <a:bodyPr>
            <a:normAutofit/>
          </a:bodyPr>
          <a:lstStyle/>
          <a:p>
            <a:pPr eaLnBrk="1" hangingPunct="1">
              <a:spcBef>
                <a:spcPts val="1200"/>
              </a:spcBef>
            </a:pPr>
            <a:r>
              <a:rPr lang="en-US" altLang="en-US" b="1" dirty="0" smtClean="0"/>
              <a:t>Incarnation – God’s greatest gift</a:t>
            </a:r>
          </a:p>
          <a:p>
            <a:pPr eaLnBrk="1" hangingPunct="1">
              <a:spcBef>
                <a:spcPts val="1200"/>
              </a:spcBef>
            </a:pPr>
            <a:r>
              <a:rPr lang="en-US" altLang="en-US" b="1" dirty="0" smtClean="0"/>
              <a:t>Humility &amp; Poverty of God</a:t>
            </a:r>
          </a:p>
          <a:p>
            <a:pPr eaLnBrk="1" hangingPunct="1">
              <a:spcBef>
                <a:spcPts val="1200"/>
              </a:spcBef>
            </a:pPr>
            <a:r>
              <a:rPr lang="en-US" altLang="en-US" b="1" dirty="0" smtClean="0"/>
              <a:t>Jesus is the ultimate answer</a:t>
            </a:r>
          </a:p>
          <a:p>
            <a:pPr eaLnBrk="1" hangingPunct="1">
              <a:spcBef>
                <a:spcPts val="1200"/>
              </a:spcBef>
            </a:pPr>
            <a:r>
              <a:rPr lang="en-US" altLang="en-US" b="1" dirty="0" smtClean="0"/>
              <a:t>Path of Littleness [descent] – </a:t>
            </a:r>
            <a:r>
              <a:rPr lang="en-US" altLang="en-US" b="1" dirty="0" err="1" smtClean="0"/>
              <a:t>creatureliness</a:t>
            </a:r>
            <a:r>
              <a:rPr lang="en-US" altLang="en-US" b="1" dirty="0" smtClean="0"/>
              <a:t> &amp; dependence [contingency]</a:t>
            </a:r>
          </a:p>
          <a:p>
            <a:pPr eaLnBrk="1" hangingPunct="1">
              <a:spcBef>
                <a:spcPts val="1200"/>
              </a:spcBef>
            </a:pPr>
            <a:r>
              <a:rPr lang="en-US" altLang="en-US" b="1" dirty="0" smtClean="0"/>
              <a:t>Mutual &amp; reciprocal </a:t>
            </a:r>
            <a:r>
              <a:rPr lang="en-US" altLang="en-US" b="1" dirty="0" smtClean="0"/>
              <a:t>relationships</a:t>
            </a:r>
            <a:endParaRPr lang="en-US" altLang="en-US" b="1" dirty="0" smtClean="0"/>
          </a:p>
        </p:txBody>
      </p:sp>
      <p:sp>
        <p:nvSpPr>
          <p:cNvPr id="2" name="Slide Number Placeholder 1"/>
          <p:cNvSpPr>
            <a:spLocks noGrp="1"/>
          </p:cNvSpPr>
          <p:nvPr>
            <p:ph type="sldNum" sz="quarter" idx="12"/>
          </p:nvPr>
        </p:nvSpPr>
        <p:spPr/>
        <p:txBody>
          <a:bodyPr/>
          <a:lstStyle/>
          <a:p>
            <a:fld id="{9555D667-6DFA-4909-A2CD-709236985C75}" type="slidenum">
              <a:rPr lang="en-US" smtClean="0"/>
              <a:t>20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pPr>
              <a:defRPr/>
            </a:pPr>
            <a:fld id="{70C38AD1-F3C8-47DD-AE59-B0942018DFFE}" type="slidenum">
              <a:rPr lang="en-GB"/>
              <a:pPr>
                <a:defRPr/>
              </a:pPr>
              <a:t>21</a:t>
            </a:fld>
            <a:endParaRPr lang="en-GB"/>
          </a:p>
        </p:txBody>
      </p:sp>
      <p:sp>
        <p:nvSpPr>
          <p:cNvPr id="12291" name="Rectangle 1"/>
          <p:cNvSpPr>
            <a:spLocks noChangeArrowheads="1"/>
          </p:cNvSpPr>
          <p:nvPr/>
        </p:nvSpPr>
        <p:spPr bwMode="auto">
          <a:xfrm>
            <a:off x="636588" y="1587499"/>
            <a:ext cx="7772400" cy="64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12292" name="Text Box 2"/>
          <p:cNvSpPr txBox="1">
            <a:spLocks noChangeArrowheads="1"/>
          </p:cNvSpPr>
          <p:nvPr/>
        </p:nvSpPr>
        <p:spPr bwMode="auto">
          <a:xfrm>
            <a:off x="4267200" y="4811713"/>
            <a:ext cx="1524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90000"/>
              </a:lnSpc>
              <a:spcBef>
                <a:spcPts val="1688"/>
              </a:spcBef>
              <a:buFont typeface="Arial" charset="0"/>
              <a:buNone/>
            </a:pPr>
            <a:r>
              <a:rPr lang="en-GB" altLang="en-US" sz="2700">
                <a:solidFill>
                  <a:srgbClr val="000000"/>
                </a:solidFill>
              </a:rPr>
              <a:t> </a:t>
            </a:r>
          </a:p>
        </p:txBody>
      </p:sp>
      <p:sp>
        <p:nvSpPr>
          <p:cNvPr id="12293" name="Rectangle 3"/>
          <p:cNvSpPr>
            <a:spLocks noGrp="1" noChangeArrowheads="1"/>
          </p:cNvSpPr>
          <p:nvPr>
            <p:ph type="title"/>
          </p:nvPr>
        </p:nvSpPr>
        <p:spPr>
          <a:xfrm>
            <a:off x="163512" y="508697"/>
            <a:ext cx="4941889" cy="741100"/>
          </a:xfrm>
        </p:spPr>
        <p:txBody>
          <a:bodyPr wrap="square" lIns="0" tIns="0" rIns="0" bIns="0">
            <a:spAutoFit/>
          </a:bodyPr>
          <a:lstStyle/>
          <a:p>
            <a:pPr eaLnBrk="1" hangingPunct="1">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2800" dirty="0" smtClean="0"/>
              <a:t>St. Augustine - </a:t>
            </a:r>
            <a:r>
              <a:rPr lang="en-GB" altLang="en-US" sz="2400" dirty="0" smtClean="0"/>
              <a:t>Original Sin</a:t>
            </a:r>
            <a:br>
              <a:rPr lang="en-GB" altLang="en-US" sz="2400" dirty="0" smtClean="0"/>
            </a:br>
            <a:r>
              <a:rPr lang="en-GB" altLang="en-US" sz="2800" u="sng" dirty="0" smtClean="0"/>
              <a:t>St. Anselm - </a:t>
            </a:r>
            <a:r>
              <a:rPr lang="en-GB" altLang="en-US" sz="2400" u="sng" dirty="0" smtClean="0"/>
              <a:t>Doctrine of Atonement</a:t>
            </a:r>
            <a:endParaRPr lang="en-GB" altLang="en-US" sz="2800" u="sng" dirty="0" smtClean="0"/>
          </a:p>
        </p:txBody>
      </p:sp>
      <p:sp>
        <p:nvSpPr>
          <p:cNvPr id="11270" name="Text Box 5"/>
          <p:cNvSpPr txBox="1">
            <a:spLocks noChangeArrowheads="1"/>
          </p:cNvSpPr>
          <p:nvPr/>
        </p:nvSpPr>
        <p:spPr bwMode="auto">
          <a:xfrm>
            <a:off x="407988" y="1452872"/>
            <a:ext cx="4343400" cy="5022357"/>
          </a:xfrm>
          <a:prstGeom prst="rect">
            <a:avLst/>
          </a:prstGeom>
          <a:noFill/>
          <a:ln w="9525">
            <a:noFill/>
            <a:round/>
            <a:headEnd/>
            <a:tailEnd/>
          </a:ln>
        </p:spPr>
        <p:txBody>
          <a:bodyPr wrap="square" lIns="90000" tIns="45000" rIns="90000" bIns="45000">
            <a:spAutoFit/>
          </a:bodyPr>
          <a:lstStyle/>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Dominican Tradition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Dominic &amp; Thomas </a:t>
            </a:r>
            <a:r>
              <a:rPr lang="en-GB" sz="2400" b="1" dirty="0">
                <a:solidFill>
                  <a:schemeClr val="tx2">
                    <a:lumMod val="90000"/>
                  </a:schemeClr>
                </a:solidFill>
                <a:latin typeface="Calibri" pitchFamily="34" charset="0"/>
              </a:rPr>
              <a:t>Aquinas</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u="sng" dirty="0">
                <a:solidFill>
                  <a:schemeClr val="tx2">
                    <a:lumMod val="90000"/>
                  </a:schemeClr>
                </a:solidFill>
                <a:latin typeface="Calibri" pitchFamily="34" charset="0"/>
              </a:rPr>
              <a:t>Essence</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Intellect</a:t>
            </a:r>
          </a:p>
          <a:p>
            <a:pPr algn="ctr">
              <a:lnSpc>
                <a:spcPct val="70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Sin &amp; atonement </a:t>
            </a:r>
            <a:r>
              <a:rPr lang="en-GB" sz="2800" b="1" dirty="0" err="1">
                <a:solidFill>
                  <a:schemeClr val="tx2">
                    <a:lumMod val="90000"/>
                  </a:schemeClr>
                </a:solidFill>
                <a:latin typeface="Calibri" pitchFamily="34" charset="0"/>
              </a:rPr>
              <a:t>centered</a:t>
            </a:r>
            <a:endParaRPr lang="en-GB" sz="2800" b="1" dirty="0">
              <a:solidFill>
                <a:schemeClr val="tx2">
                  <a:lumMod val="90000"/>
                </a:schemeClr>
              </a:solidFill>
              <a:latin typeface="Calibri" pitchFamily="34" charset="0"/>
            </a:endParaRP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b="1" dirty="0">
                <a:solidFill>
                  <a:schemeClr val="tx2">
                    <a:lumMod val="90000"/>
                  </a:schemeClr>
                </a:solidFill>
                <a:latin typeface="Calibri" pitchFamily="34" charset="0"/>
              </a:rPr>
              <a:t>knowledge</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Jesus as expiation for sin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Work </a:t>
            </a:r>
            <a:r>
              <a:rPr lang="en-GB" sz="2400" b="1" dirty="0">
                <a:solidFill>
                  <a:schemeClr val="tx2">
                    <a:lumMod val="90000"/>
                  </a:schemeClr>
                </a:solidFill>
                <a:latin typeface="Calibri" pitchFamily="34" charset="0"/>
              </a:rPr>
              <a:t>at worthiness</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Earn salvation</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Flee the world</a:t>
            </a:r>
          </a:p>
          <a:p>
            <a:pPr algn="ctr">
              <a:lnSpc>
                <a:spcPct val="86000"/>
              </a:lnSpc>
              <a:spcBef>
                <a:spcPts val="6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smtClean="0">
                <a:solidFill>
                  <a:schemeClr val="tx2">
                    <a:lumMod val="90000"/>
                  </a:schemeClr>
                </a:solidFill>
                <a:latin typeface="Calibri" pitchFamily="34" charset="0"/>
              </a:rPr>
              <a:t>Jesus </a:t>
            </a:r>
            <a:r>
              <a:rPr lang="en-GB" sz="2400" b="1" dirty="0">
                <a:solidFill>
                  <a:schemeClr val="tx2">
                    <a:lumMod val="90000"/>
                  </a:schemeClr>
                </a:solidFill>
                <a:latin typeface="Calibri" pitchFamily="34" charset="0"/>
              </a:rPr>
              <a:t>– no</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Pope Leo XIII</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i="1" dirty="0">
                <a:solidFill>
                  <a:schemeClr val="tx2">
                    <a:lumMod val="90000"/>
                  </a:schemeClr>
                </a:solidFill>
                <a:latin typeface="Calibri" pitchFamily="34" charset="0"/>
              </a:rPr>
              <a:t>1879 </a:t>
            </a:r>
            <a:r>
              <a:rPr lang="en-GB" sz="2400" b="1" i="1" dirty="0" err="1">
                <a:solidFill>
                  <a:schemeClr val="tx2">
                    <a:lumMod val="90000"/>
                  </a:schemeClr>
                </a:solidFill>
                <a:latin typeface="Calibri" pitchFamily="34" charset="0"/>
              </a:rPr>
              <a:t>Aterni</a:t>
            </a:r>
            <a:r>
              <a:rPr lang="en-GB" sz="2400" b="1" i="1" dirty="0">
                <a:solidFill>
                  <a:schemeClr val="tx2">
                    <a:lumMod val="90000"/>
                  </a:schemeClr>
                </a:solidFill>
                <a:latin typeface="Calibri" pitchFamily="34" charset="0"/>
              </a:rPr>
              <a:t> </a:t>
            </a:r>
            <a:r>
              <a:rPr lang="en-GB" sz="2400" b="1" i="1" dirty="0" err="1">
                <a:solidFill>
                  <a:schemeClr val="tx2">
                    <a:lumMod val="90000"/>
                  </a:schemeClr>
                </a:solidFill>
                <a:latin typeface="Calibri" pitchFamily="34" charset="0"/>
              </a:rPr>
              <a:t>Patris</a:t>
            </a:r>
            <a:endParaRPr lang="en-GB" sz="2400" b="1" i="1" dirty="0">
              <a:solidFill>
                <a:schemeClr val="tx2">
                  <a:lumMod val="90000"/>
                </a:schemeClr>
              </a:solidFill>
              <a:latin typeface="Calibri" pitchFamily="34" charset="0"/>
            </a:endParaRP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Primary view –Juridical</a:t>
            </a:r>
          </a:p>
          <a:p>
            <a:pPr algn="ctr">
              <a:lnSpc>
                <a:spcPct val="86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400" b="1" dirty="0">
                <a:solidFill>
                  <a:schemeClr val="tx2">
                    <a:lumMod val="90000"/>
                  </a:schemeClr>
                </a:solidFill>
                <a:latin typeface="Calibri" pitchFamily="34" charset="0"/>
              </a:rPr>
              <a:t>Path of ascent</a:t>
            </a:r>
          </a:p>
        </p:txBody>
      </p:sp>
      <p:sp>
        <p:nvSpPr>
          <p:cNvPr id="2" name="Text Box 9"/>
          <p:cNvSpPr txBox="1">
            <a:spLocks noChangeArrowheads="1"/>
          </p:cNvSpPr>
          <p:nvPr/>
        </p:nvSpPr>
        <p:spPr bwMode="auto">
          <a:xfrm>
            <a:off x="4927600" y="1452872"/>
            <a:ext cx="3822701" cy="494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86000"/>
              </a:lnSpc>
            </a:pPr>
            <a:r>
              <a:rPr lang="en-GB" altLang="en-US" sz="2400" b="1" dirty="0">
                <a:latin typeface="Calibri" pitchFamily="34" charset="0"/>
              </a:rPr>
              <a:t>Franciscan Tradition</a:t>
            </a:r>
          </a:p>
          <a:p>
            <a:pPr algn="ctr" eaLnBrk="1" hangingPunct="1">
              <a:lnSpc>
                <a:spcPct val="86000"/>
              </a:lnSpc>
            </a:pPr>
            <a:r>
              <a:rPr lang="en-GB" altLang="en-US" sz="2400" b="1" dirty="0">
                <a:latin typeface="Calibri" pitchFamily="34" charset="0"/>
              </a:rPr>
              <a:t>Francis &amp; Clare</a:t>
            </a:r>
          </a:p>
          <a:p>
            <a:pPr algn="ctr" eaLnBrk="1" hangingPunct="1">
              <a:lnSpc>
                <a:spcPct val="86000"/>
              </a:lnSpc>
            </a:pPr>
            <a:r>
              <a:rPr lang="en-GB" altLang="en-US" sz="2400" b="1" dirty="0">
                <a:latin typeface="Calibri" pitchFamily="34" charset="0"/>
              </a:rPr>
              <a:t>Bonaventure &amp; </a:t>
            </a:r>
            <a:r>
              <a:rPr lang="en-GB" altLang="en-US" sz="2400" b="1" dirty="0" err="1">
                <a:latin typeface="Calibri" pitchFamily="34" charset="0"/>
              </a:rPr>
              <a:t>Scotus</a:t>
            </a:r>
            <a:endParaRPr lang="en-GB" altLang="en-US" sz="2400" b="1" dirty="0">
              <a:latin typeface="Calibri" pitchFamily="34" charset="0"/>
            </a:endParaRPr>
          </a:p>
          <a:p>
            <a:pPr algn="ctr" eaLnBrk="1" hangingPunct="1">
              <a:lnSpc>
                <a:spcPct val="86000"/>
              </a:lnSpc>
            </a:pPr>
            <a:r>
              <a:rPr lang="en-GB" altLang="en-US" sz="2400" b="1" u="sng" dirty="0">
                <a:latin typeface="Calibri" pitchFamily="34" charset="0"/>
              </a:rPr>
              <a:t>Person</a:t>
            </a:r>
          </a:p>
          <a:p>
            <a:pPr algn="ctr" eaLnBrk="1" hangingPunct="1">
              <a:lnSpc>
                <a:spcPct val="86000"/>
              </a:lnSpc>
            </a:pPr>
            <a:r>
              <a:rPr lang="en-GB" altLang="en-US" sz="2800" b="1" dirty="0">
                <a:latin typeface="Calibri" pitchFamily="34" charset="0"/>
              </a:rPr>
              <a:t>Vol</a:t>
            </a:r>
            <a:r>
              <a:rPr lang="en-GB" altLang="en-US" sz="2400" b="1" dirty="0">
                <a:latin typeface="Calibri" pitchFamily="34" charset="0"/>
              </a:rPr>
              <a:t>ition - WILL</a:t>
            </a:r>
          </a:p>
          <a:p>
            <a:pPr algn="ctr" eaLnBrk="1" hangingPunct="1">
              <a:lnSpc>
                <a:spcPct val="70000"/>
              </a:lnSpc>
            </a:pPr>
            <a:r>
              <a:rPr lang="en-GB" altLang="en-US" sz="2400" b="1" dirty="0">
                <a:latin typeface="Calibri" pitchFamily="34" charset="0"/>
              </a:rPr>
              <a:t>Love-</a:t>
            </a:r>
            <a:r>
              <a:rPr lang="en-GB" altLang="en-US" sz="2400" b="1" dirty="0" err="1">
                <a:latin typeface="Calibri" pitchFamily="34" charset="0"/>
              </a:rPr>
              <a:t>centered</a:t>
            </a:r>
            <a:r>
              <a:rPr lang="en-GB" altLang="en-US" sz="2400" b="1" dirty="0">
                <a:latin typeface="Calibri" pitchFamily="34" charset="0"/>
              </a:rPr>
              <a:t>  - sensory</a:t>
            </a:r>
          </a:p>
          <a:p>
            <a:pPr algn="ctr" eaLnBrk="1" hangingPunct="1">
              <a:lnSpc>
                <a:spcPct val="70000"/>
              </a:lnSpc>
            </a:pPr>
            <a:r>
              <a:rPr lang="en-GB" altLang="en-US" sz="2400" b="1" dirty="0">
                <a:latin typeface="Calibri" pitchFamily="34" charset="0"/>
              </a:rPr>
              <a:t>affective</a:t>
            </a:r>
          </a:p>
          <a:p>
            <a:pPr algn="ctr" eaLnBrk="1" hangingPunct="1">
              <a:lnSpc>
                <a:spcPct val="86000"/>
              </a:lnSpc>
            </a:pPr>
            <a:r>
              <a:rPr lang="en-GB" altLang="en-US" sz="2400" b="1" dirty="0">
                <a:latin typeface="Calibri" pitchFamily="34" charset="0"/>
              </a:rPr>
              <a:t>Jesus - blueprint of creation</a:t>
            </a:r>
          </a:p>
          <a:p>
            <a:pPr algn="ctr" eaLnBrk="1" hangingPunct="1">
              <a:lnSpc>
                <a:spcPct val="86000"/>
              </a:lnSpc>
            </a:pPr>
            <a:r>
              <a:rPr lang="en-GB" altLang="en-US" sz="2400" b="1" dirty="0">
                <a:latin typeface="Calibri" pitchFamily="34" charset="0"/>
              </a:rPr>
              <a:t>Incarnation unites and transforms the world</a:t>
            </a:r>
          </a:p>
          <a:p>
            <a:pPr algn="ctr" eaLnBrk="1" hangingPunct="1">
              <a:lnSpc>
                <a:spcPct val="86000"/>
              </a:lnSpc>
            </a:pPr>
            <a:r>
              <a:rPr lang="en-GB" altLang="en-US" sz="2400" b="1" dirty="0">
                <a:latin typeface="Calibri" pitchFamily="34" charset="0"/>
              </a:rPr>
              <a:t>Love the world – vestige</a:t>
            </a:r>
          </a:p>
          <a:p>
            <a:pPr algn="ctr" eaLnBrk="1" hangingPunct="1">
              <a:lnSpc>
                <a:spcPct val="86000"/>
              </a:lnSpc>
              <a:spcBef>
                <a:spcPts val="1200"/>
              </a:spcBef>
            </a:pPr>
            <a:r>
              <a:rPr lang="en-GB" altLang="en-US" sz="2400" b="1" dirty="0" smtClean="0">
                <a:latin typeface="Calibri" pitchFamily="34" charset="0"/>
              </a:rPr>
              <a:t>Jesus </a:t>
            </a:r>
            <a:r>
              <a:rPr lang="en-GB" altLang="en-US" sz="2400" b="1" dirty="0">
                <a:latin typeface="Calibri" pitchFamily="34" charset="0"/>
              </a:rPr>
              <a:t>– Yes</a:t>
            </a:r>
          </a:p>
          <a:p>
            <a:pPr algn="ctr" eaLnBrk="1" hangingPunct="1">
              <a:lnSpc>
                <a:spcPct val="86000"/>
              </a:lnSpc>
            </a:pPr>
            <a:r>
              <a:rPr lang="en-GB" altLang="en-US" sz="2400" b="1" i="1" dirty="0" err="1">
                <a:latin typeface="Calibri" pitchFamily="34" charset="0"/>
              </a:rPr>
              <a:t>Eph</a:t>
            </a:r>
            <a:r>
              <a:rPr lang="en-GB" altLang="en-US" sz="2400" b="1" i="1" dirty="0">
                <a:latin typeface="Calibri" pitchFamily="34" charset="0"/>
              </a:rPr>
              <a:t> 1:3-14 &amp; Col 1:15-20</a:t>
            </a:r>
          </a:p>
          <a:p>
            <a:pPr algn="ctr" eaLnBrk="1" hangingPunct="1">
              <a:lnSpc>
                <a:spcPct val="86000"/>
              </a:lnSpc>
            </a:pPr>
            <a:r>
              <a:rPr lang="en-GB" altLang="en-US" sz="2400" b="1" dirty="0">
                <a:latin typeface="Calibri" pitchFamily="34" charset="0"/>
              </a:rPr>
              <a:t>Alternate view – relational</a:t>
            </a:r>
          </a:p>
          <a:p>
            <a:pPr algn="ctr" eaLnBrk="1" hangingPunct="1">
              <a:lnSpc>
                <a:spcPct val="86000"/>
              </a:lnSpc>
            </a:pPr>
            <a:r>
              <a:rPr lang="en-GB" altLang="en-US" sz="2400" b="1" dirty="0">
                <a:latin typeface="Calibri" pitchFamily="34" charset="0"/>
              </a:rPr>
              <a:t>Path of Descent</a:t>
            </a:r>
          </a:p>
        </p:txBody>
      </p:sp>
      <p:sp>
        <p:nvSpPr>
          <p:cNvPr id="11277" name="Text Box 11"/>
          <p:cNvSpPr txBox="1">
            <a:spLocks noChangeArrowheads="1"/>
          </p:cNvSpPr>
          <p:nvPr/>
        </p:nvSpPr>
        <p:spPr bwMode="auto">
          <a:xfrm>
            <a:off x="5105401" y="70261"/>
            <a:ext cx="3657600" cy="1179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4720">
                <a:solidFill>
                  <a:srgbClr val="000000"/>
                </a:solidFill>
                <a:prstDash val="sysDot"/>
                <a:round/>
                <a:headEnd/>
                <a:tailEnd/>
              </a14:hiddenLine>
            </a:ext>
          </a:extLst>
        </p:spPr>
        <p:txBody>
          <a:bodyPr wrap="square" lIns="117000" tIns="72000" rIns="117000" bIns="72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70000"/>
              </a:lnSpc>
            </a:pPr>
            <a:r>
              <a:rPr lang="en-GB" altLang="en-US" sz="2400" dirty="0">
                <a:latin typeface="Calibri" pitchFamily="34" charset="0"/>
              </a:rPr>
              <a:t>The </a:t>
            </a:r>
            <a:r>
              <a:rPr lang="en-GB" altLang="en-US" sz="2400" dirty="0" err="1">
                <a:latin typeface="Calibri" pitchFamily="34" charset="0"/>
              </a:rPr>
              <a:t>Cappodocians</a:t>
            </a:r>
            <a:endParaRPr lang="en-GB" altLang="en-US" sz="2400" dirty="0">
              <a:latin typeface="Calibri" pitchFamily="34" charset="0"/>
            </a:endParaRPr>
          </a:p>
          <a:p>
            <a:pPr algn="ctr" eaLnBrk="1" hangingPunct="1">
              <a:lnSpc>
                <a:spcPct val="70000"/>
              </a:lnSpc>
            </a:pPr>
            <a:r>
              <a:rPr lang="en-GB" altLang="en-US" sz="2400" dirty="0" smtClean="0">
                <a:latin typeface="Calibri" pitchFamily="34" charset="0"/>
              </a:rPr>
              <a:t>Athanasius. Basil </a:t>
            </a:r>
            <a:r>
              <a:rPr lang="en-GB" altLang="en-US" sz="2400" dirty="0">
                <a:latin typeface="Calibri" pitchFamily="34" charset="0"/>
              </a:rPr>
              <a:t>the Great</a:t>
            </a:r>
          </a:p>
          <a:p>
            <a:pPr algn="ctr" eaLnBrk="1" hangingPunct="1">
              <a:lnSpc>
                <a:spcPct val="70000"/>
              </a:lnSpc>
            </a:pPr>
            <a:r>
              <a:rPr lang="en-GB" altLang="en-US" sz="2400" dirty="0">
                <a:latin typeface="Calibri" pitchFamily="34" charset="0"/>
              </a:rPr>
              <a:t>Gregory of Nyssa</a:t>
            </a:r>
          </a:p>
          <a:p>
            <a:pPr algn="ctr" eaLnBrk="1" hangingPunct="1">
              <a:lnSpc>
                <a:spcPct val="70000"/>
              </a:lnSpc>
            </a:pPr>
            <a:r>
              <a:rPr lang="en-GB" altLang="en-US" sz="2400" u="sng" dirty="0">
                <a:latin typeface="Calibri" pitchFamily="34" charset="0"/>
              </a:rPr>
              <a:t>Gregory </a:t>
            </a:r>
            <a:r>
              <a:rPr lang="en-GB" altLang="en-US" sz="2400" u="sng" dirty="0" err="1" smtClean="0">
                <a:latin typeface="Calibri" pitchFamily="34" charset="0"/>
              </a:rPr>
              <a:t>Nazianzus</a:t>
            </a:r>
            <a:endParaRPr lang="en-GB" altLang="en-US" sz="2400" u="sng" dirty="0">
              <a:latin typeface="Calibri" pitchFamily="34" charset="0"/>
            </a:endParaRPr>
          </a:p>
        </p:txBody>
      </p:sp>
    </p:spTree>
    <p:extLst>
      <p:ext uri="{BB962C8B-B14F-4D97-AF65-F5344CB8AC3E}">
        <p14:creationId xmlns:p14="http://schemas.microsoft.com/office/powerpoint/2010/main" val="38850284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checkerboard(across)">
                                      <p:cBhvr>
                                        <p:cTn id="7" dur="500"/>
                                        <p:tgtEl>
                                          <p:spTgt spid="112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2000"/>
                                        <p:tgtEl>
                                          <p:spTgt spid="2">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fade">
                                      <p:cBhvr>
                                        <p:cTn id="18" dur="2000"/>
                                        <p:tgtEl>
                                          <p:spTgt spid="2">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2000"/>
                                        <p:tgtEl>
                                          <p:spTgt spid="2">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2">
                                            <p:txEl>
                                              <p:pRg st="4" end="4"/>
                                            </p:txEl>
                                          </p:spTgt>
                                        </p:tgtEl>
                                        <p:attrNameLst>
                                          <p:attrName>style.visibility</p:attrName>
                                        </p:attrNameLst>
                                      </p:cBhvr>
                                      <p:to>
                                        <p:strVal val="visible"/>
                                      </p:to>
                                    </p:set>
                                    <p:anim calcmode="discrete" valueType="clr">
                                      <p:cBhvr override="childStyle">
                                        <p:cTn id="26" dur="80"/>
                                        <p:tgtEl>
                                          <p:spTgt spid="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2">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2">
                                            <p:txEl>
                                              <p:pRg st="4" end="4"/>
                                            </p:txEl>
                                          </p:spTgt>
                                        </p:tgtEl>
                                        <p:attrNameLst>
                                          <p:attrName>fill.type</p:attrName>
                                        </p:attrNameLst>
                                      </p:cBhvr>
                                      <p:to>
                                        <p:strVal val="solid"/>
                                      </p:to>
                                    </p:set>
                                  </p:childTnLst>
                                </p:cTn>
                              </p:par>
                              <p:par>
                                <p:cTn id="29" presetID="27" presetClass="entr" presetSubtype="0" fill="hold" nodeType="withEffect">
                                  <p:stCondLst>
                                    <p:cond delay="0"/>
                                  </p:stCondLst>
                                  <p:iterate type="lt">
                                    <p:tmPct val="50000"/>
                                  </p:iterate>
                                  <p:childTnLst>
                                    <p:set>
                                      <p:cBhvr>
                                        <p:cTn id="30" dur="1" fill="hold">
                                          <p:stCondLst>
                                            <p:cond delay="0"/>
                                          </p:stCondLst>
                                        </p:cTn>
                                        <p:tgtEl>
                                          <p:spTgt spid="2">
                                            <p:txEl>
                                              <p:pRg st="5" end="5"/>
                                            </p:txEl>
                                          </p:spTgt>
                                        </p:tgtEl>
                                        <p:attrNameLst>
                                          <p:attrName>style.visibility</p:attrName>
                                        </p:attrNameLst>
                                      </p:cBhvr>
                                      <p:to>
                                        <p:strVal val="visible"/>
                                      </p:to>
                                    </p:set>
                                    <p:anim calcmode="discrete" valueType="clr">
                                      <p:cBhvr override="childStyle">
                                        <p:cTn id="31" dur="80"/>
                                        <p:tgtEl>
                                          <p:spTgt spid="2">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2">
                                            <p:txEl>
                                              <p:pRg st="5" end="5"/>
                                            </p:txEl>
                                          </p:spTgt>
                                        </p:tgtEl>
                                        <p:attrNameLst>
                                          <p:attrName>fillcolor</p:attrName>
                                        </p:attrNameLst>
                                      </p:cBhvr>
                                      <p:tavLst>
                                        <p:tav tm="0">
                                          <p:val>
                                            <p:clrVal>
                                              <a:schemeClr val="accent2"/>
                                            </p:clrVal>
                                          </p:val>
                                        </p:tav>
                                        <p:tav tm="50000">
                                          <p:val>
                                            <p:clrVal>
                                              <a:schemeClr val="hlink"/>
                                            </p:clrVal>
                                          </p:val>
                                        </p:tav>
                                      </p:tavLst>
                                    </p:anim>
                                    <p:set>
                                      <p:cBhvr>
                                        <p:cTn id="33" dur="80"/>
                                        <p:tgtEl>
                                          <p:spTgt spid="2">
                                            <p:txEl>
                                              <p:pRg st="5" end="5"/>
                                            </p:txEl>
                                          </p:spTgt>
                                        </p:tgtEl>
                                        <p:attrNameLst>
                                          <p:attrName>fill.type</p:attrName>
                                        </p:attrNameLst>
                                      </p:cBhvr>
                                      <p:to>
                                        <p:strVal val="solid"/>
                                      </p:to>
                                    </p:set>
                                  </p:childTnLst>
                                </p:cTn>
                              </p:par>
                              <p:par>
                                <p:cTn id="34" presetID="27" presetClass="entr" presetSubtype="0" fill="hold" nodeType="withEffect">
                                  <p:stCondLst>
                                    <p:cond delay="0"/>
                                  </p:stCondLst>
                                  <p:iterate type="lt">
                                    <p:tmPct val="50000"/>
                                  </p:iterate>
                                  <p:childTnLst>
                                    <p:set>
                                      <p:cBhvr>
                                        <p:cTn id="35"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36"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38" dur="80"/>
                                        <p:tgtEl>
                                          <p:spTgt spid="2">
                                            <p:txEl>
                                              <p:pRg st="6" end="6"/>
                                            </p:txEl>
                                          </p:spTgt>
                                        </p:tgtEl>
                                        <p:attrNameLst>
                                          <p:attrName>fill.type</p:attrName>
                                        </p:attrNameLst>
                                      </p:cBhvr>
                                      <p:to>
                                        <p:strVal val="solid"/>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2">
                                            <p:txEl>
                                              <p:pRg st="7" end="7"/>
                                            </p:txEl>
                                          </p:spTgt>
                                        </p:tgtEl>
                                        <p:attrNameLst>
                                          <p:attrName>style.visibility</p:attrName>
                                        </p:attrNameLst>
                                      </p:cBhvr>
                                      <p:to>
                                        <p:strVal val="visible"/>
                                      </p:to>
                                    </p:set>
                                    <p:anim calcmode="discrete" valueType="clr">
                                      <p:cBhvr override="childStyle">
                                        <p:cTn id="43" dur="80"/>
                                        <p:tgtEl>
                                          <p:spTgt spid="2">
                                            <p:txEl>
                                              <p:pRg st="7" end="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2">
                                            <p:txEl>
                                              <p:pRg st="7" end="7"/>
                                            </p:txEl>
                                          </p:spTgt>
                                        </p:tgtEl>
                                        <p:attrNameLst>
                                          <p:attrName>fillcolor</p:attrName>
                                        </p:attrNameLst>
                                      </p:cBhvr>
                                      <p:tavLst>
                                        <p:tav tm="0">
                                          <p:val>
                                            <p:clrVal>
                                              <a:schemeClr val="accent2"/>
                                            </p:clrVal>
                                          </p:val>
                                        </p:tav>
                                        <p:tav tm="50000">
                                          <p:val>
                                            <p:clrVal>
                                              <a:schemeClr val="hlink"/>
                                            </p:clrVal>
                                          </p:val>
                                        </p:tav>
                                      </p:tavLst>
                                    </p:anim>
                                    <p:set>
                                      <p:cBhvr>
                                        <p:cTn id="45" dur="80"/>
                                        <p:tgtEl>
                                          <p:spTgt spid="2">
                                            <p:txEl>
                                              <p:pRg st="7" end="7"/>
                                            </p:txEl>
                                          </p:spTgt>
                                        </p:tgtEl>
                                        <p:attrNameLst>
                                          <p:attrName>fill.type</p:attrName>
                                        </p:attrNameLst>
                                      </p:cBhvr>
                                      <p:to>
                                        <p:strVal val="solid"/>
                                      </p:to>
                                    </p:set>
                                  </p:childTnLst>
                                </p:cTn>
                              </p:par>
                              <p:par>
                                <p:cTn id="46" presetID="27" presetClass="entr" presetSubtype="0" fill="hold" nodeType="withEffect">
                                  <p:stCondLst>
                                    <p:cond delay="0"/>
                                  </p:stCondLst>
                                  <p:iterate type="lt">
                                    <p:tmPct val="50000"/>
                                  </p:iterate>
                                  <p:childTnLst>
                                    <p:set>
                                      <p:cBhvr>
                                        <p:cTn id="47" dur="1" fill="hold">
                                          <p:stCondLst>
                                            <p:cond delay="0"/>
                                          </p:stCondLst>
                                        </p:cTn>
                                        <p:tgtEl>
                                          <p:spTgt spid="2">
                                            <p:txEl>
                                              <p:pRg st="8" end="8"/>
                                            </p:txEl>
                                          </p:spTgt>
                                        </p:tgtEl>
                                        <p:attrNameLst>
                                          <p:attrName>style.visibility</p:attrName>
                                        </p:attrNameLst>
                                      </p:cBhvr>
                                      <p:to>
                                        <p:strVal val="visible"/>
                                      </p:to>
                                    </p:set>
                                    <p:anim calcmode="discrete" valueType="clr">
                                      <p:cBhvr override="childStyle">
                                        <p:cTn id="48" dur="80"/>
                                        <p:tgtEl>
                                          <p:spTgt spid="2">
                                            <p:txEl>
                                              <p:pRg st="8" end="8"/>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9" dur="80"/>
                                        <p:tgtEl>
                                          <p:spTgt spid="2">
                                            <p:txEl>
                                              <p:pRg st="8" end="8"/>
                                            </p:txEl>
                                          </p:spTgt>
                                        </p:tgtEl>
                                        <p:attrNameLst>
                                          <p:attrName>fillcolor</p:attrName>
                                        </p:attrNameLst>
                                      </p:cBhvr>
                                      <p:tavLst>
                                        <p:tav tm="0">
                                          <p:val>
                                            <p:clrVal>
                                              <a:schemeClr val="accent2"/>
                                            </p:clrVal>
                                          </p:val>
                                        </p:tav>
                                        <p:tav tm="50000">
                                          <p:val>
                                            <p:clrVal>
                                              <a:schemeClr val="hlink"/>
                                            </p:clrVal>
                                          </p:val>
                                        </p:tav>
                                      </p:tavLst>
                                    </p:anim>
                                    <p:set>
                                      <p:cBhvr>
                                        <p:cTn id="50" dur="80"/>
                                        <p:tgtEl>
                                          <p:spTgt spid="2">
                                            <p:txEl>
                                              <p:pRg st="8" end="8"/>
                                            </p:txEl>
                                          </p:spTgt>
                                        </p:tgtEl>
                                        <p:attrNameLst>
                                          <p:attrName>fill.type</p:attrName>
                                        </p:attrNameLst>
                                      </p:cBhvr>
                                      <p:to>
                                        <p:strVal val="solid"/>
                                      </p:to>
                                    </p:set>
                                  </p:childTnLst>
                                </p:cTn>
                              </p:par>
                              <p:par>
                                <p:cTn id="51" presetID="27" presetClass="entr" presetSubtype="0" fill="hold" nodeType="withEffect">
                                  <p:stCondLst>
                                    <p:cond delay="0"/>
                                  </p:stCondLst>
                                  <p:iterate type="lt">
                                    <p:tmPct val="50000"/>
                                  </p:iterate>
                                  <p:childTnLst>
                                    <p:set>
                                      <p:cBhvr>
                                        <p:cTn id="52" dur="1" fill="hold">
                                          <p:stCondLst>
                                            <p:cond delay="0"/>
                                          </p:stCondLst>
                                        </p:cTn>
                                        <p:tgtEl>
                                          <p:spTgt spid="2">
                                            <p:txEl>
                                              <p:pRg st="9" end="9"/>
                                            </p:txEl>
                                          </p:spTgt>
                                        </p:tgtEl>
                                        <p:attrNameLst>
                                          <p:attrName>style.visibility</p:attrName>
                                        </p:attrNameLst>
                                      </p:cBhvr>
                                      <p:to>
                                        <p:strVal val="visible"/>
                                      </p:to>
                                    </p:set>
                                    <p:anim calcmode="discrete" valueType="clr">
                                      <p:cBhvr override="childStyle">
                                        <p:cTn id="53" dur="80"/>
                                        <p:tgtEl>
                                          <p:spTgt spid="2">
                                            <p:txEl>
                                              <p:pRg st="9" end="9"/>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2">
                                            <p:txEl>
                                              <p:pRg st="9" end="9"/>
                                            </p:txEl>
                                          </p:spTgt>
                                        </p:tgtEl>
                                        <p:attrNameLst>
                                          <p:attrName>fillcolor</p:attrName>
                                        </p:attrNameLst>
                                      </p:cBhvr>
                                      <p:tavLst>
                                        <p:tav tm="0">
                                          <p:val>
                                            <p:clrVal>
                                              <a:schemeClr val="accent2"/>
                                            </p:clrVal>
                                          </p:val>
                                        </p:tav>
                                        <p:tav tm="50000">
                                          <p:val>
                                            <p:clrVal>
                                              <a:schemeClr val="hlink"/>
                                            </p:clrVal>
                                          </p:val>
                                        </p:tav>
                                      </p:tavLst>
                                    </p:anim>
                                    <p:set>
                                      <p:cBhvr>
                                        <p:cTn id="55" dur="80"/>
                                        <p:tgtEl>
                                          <p:spTgt spid="2">
                                            <p:txEl>
                                              <p:pRg st="9" end="9"/>
                                            </p:txEl>
                                          </p:spTgt>
                                        </p:tgtEl>
                                        <p:attrNameLst>
                                          <p:attrName>fill.type</p:attrName>
                                        </p:attrNameLst>
                                      </p:cBhvr>
                                      <p:to>
                                        <p:strVal val="solid"/>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53" presetClass="entr" presetSubtype="0" fill="hold" nodeType="clickEffect">
                                  <p:stCondLst>
                                    <p:cond delay="0"/>
                                  </p:stCondLst>
                                  <p:childTnLst>
                                    <p:set>
                                      <p:cBhvr>
                                        <p:cTn id="59" dur="1" fill="hold">
                                          <p:stCondLst>
                                            <p:cond delay="0"/>
                                          </p:stCondLst>
                                        </p:cTn>
                                        <p:tgtEl>
                                          <p:spTgt spid="2">
                                            <p:txEl>
                                              <p:pRg st="10" end="10"/>
                                            </p:txEl>
                                          </p:spTgt>
                                        </p:tgtEl>
                                        <p:attrNameLst>
                                          <p:attrName>style.visibility</p:attrName>
                                        </p:attrNameLst>
                                      </p:cBhvr>
                                      <p:to>
                                        <p:strVal val="visible"/>
                                      </p:to>
                                    </p:set>
                                    <p:anim calcmode="lin" valueType="num">
                                      <p:cBhvr>
                                        <p:cTn id="60" dur="5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61" dur="5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62" dur="500"/>
                                        <p:tgtEl>
                                          <p:spTgt spid="2">
                                            <p:txEl>
                                              <p:pRg st="10" end="10"/>
                                            </p:txEl>
                                          </p:spTgt>
                                        </p:tgtEl>
                                      </p:cBhvr>
                                    </p:animEffect>
                                  </p:childTnLst>
                                </p:cTn>
                              </p:par>
                              <p:par>
                                <p:cTn id="63" presetID="53" presetClass="entr" presetSubtype="0" fill="hold" nodeType="withEffect">
                                  <p:stCondLst>
                                    <p:cond delay="0"/>
                                  </p:stCondLst>
                                  <p:childTnLst>
                                    <p:set>
                                      <p:cBhvr>
                                        <p:cTn id="64" dur="1" fill="hold">
                                          <p:stCondLst>
                                            <p:cond delay="0"/>
                                          </p:stCondLst>
                                        </p:cTn>
                                        <p:tgtEl>
                                          <p:spTgt spid="2">
                                            <p:txEl>
                                              <p:pRg st="11" end="11"/>
                                            </p:txEl>
                                          </p:spTgt>
                                        </p:tgtEl>
                                        <p:attrNameLst>
                                          <p:attrName>style.visibility</p:attrName>
                                        </p:attrNameLst>
                                      </p:cBhvr>
                                      <p:to>
                                        <p:strVal val="visible"/>
                                      </p:to>
                                    </p:set>
                                    <p:anim calcmode="lin" valueType="num">
                                      <p:cBhvr>
                                        <p:cTn id="65" dur="500" fill="hold"/>
                                        <p:tgtEl>
                                          <p:spTgt spid="2">
                                            <p:txEl>
                                              <p:pRg st="11" end="11"/>
                                            </p:txEl>
                                          </p:spTgt>
                                        </p:tgtEl>
                                        <p:attrNameLst>
                                          <p:attrName>ppt_w</p:attrName>
                                        </p:attrNameLst>
                                      </p:cBhvr>
                                      <p:tavLst>
                                        <p:tav tm="0">
                                          <p:val>
                                            <p:fltVal val="0"/>
                                          </p:val>
                                        </p:tav>
                                        <p:tav tm="100000">
                                          <p:val>
                                            <p:strVal val="#ppt_w"/>
                                          </p:val>
                                        </p:tav>
                                      </p:tavLst>
                                    </p:anim>
                                    <p:anim calcmode="lin" valueType="num">
                                      <p:cBhvr>
                                        <p:cTn id="66" dur="500" fill="hold"/>
                                        <p:tgtEl>
                                          <p:spTgt spid="2">
                                            <p:txEl>
                                              <p:pRg st="11" end="11"/>
                                            </p:txEl>
                                          </p:spTgt>
                                        </p:tgtEl>
                                        <p:attrNameLst>
                                          <p:attrName>ppt_h</p:attrName>
                                        </p:attrNameLst>
                                      </p:cBhvr>
                                      <p:tavLst>
                                        <p:tav tm="0">
                                          <p:val>
                                            <p:fltVal val="0"/>
                                          </p:val>
                                        </p:tav>
                                        <p:tav tm="100000">
                                          <p:val>
                                            <p:strVal val="#ppt_h"/>
                                          </p:val>
                                        </p:tav>
                                      </p:tavLst>
                                    </p:anim>
                                    <p:animEffect transition="in" filter="fade">
                                      <p:cBhvr>
                                        <p:cTn id="67" dur="500"/>
                                        <p:tgtEl>
                                          <p:spTgt spid="2">
                                            <p:txEl>
                                              <p:pRg st="11" end="11"/>
                                            </p:txEl>
                                          </p:spTgt>
                                        </p:tgtEl>
                                      </p:cBhvr>
                                    </p:animEffect>
                                  </p:childTnLst>
                                </p:cTn>
                              </p:par>
                              <p:par>
                                <p:cTn id="68" presetID="53" presetClass="entr" presetSubtype="0" fill="hold" nodeType="withEffect">
                                  <p:stCondLst>
                                    <p:cond delay="0"/>
                                  </p:stCondLst>
                                  <p:childTnLst>
                                    <p:set>
                                      <p:cBhvr>
                                        <p:cTn id="69" dur="1" fill="hold">
                                          <p:stCondLst>
                                            <p:cond delay="0"/>
                                          </p:stCondLst>
                                        </p:cTn>
                                        <p:tgtEl>
                                          <p:spTgt spid="2">
                                            <p:txEl>
                                              <p:pRg st="12" end="12"/>
                                            </p:txEl>
                                          </p:spTgt>
                                        </p:tgtEl>
                                        <p:attrNameLst>
                                          <p:attrName>style.visibility</p:attrName>
                                        </p:attrNameLst>
                                      </p:cBhvr>
                                      <p:to>
                                        <p:strVal val="visible"/>
                                      </p:to>
                                    </p:set>
                                    <p:anim calcmode="lin" valueType="num">
                                      <p:cBhvr>
                                        <p:cTn id="70" dur="500" fill="hold"/>
                                        <p:tgtEl>
                                          <p:spTgt spid="2">
                                            <p:txEl>
                                              <p:pRg st="12" end="12"/>
                                            </p:txEl>
                                          </p:spTgt>
                                        </p:tgtEl>
                                        <p:attrNameLst>
                                          <p:attrName>ppt_w</p:attrName>
                                        </p:attrNameLst>
                                      </p:cBhvr>
                                      <p:tavLst>
                                        <p:tav tm="0">
                                          <p:val>
                                            <p:fltVal val="0"/>
                                          </p:val>
                                        </p:tav>
                                        <p:tav tm="100000">
                                          <p:val>
                                            <p:strVal val="#ppt_w"/>
                                          </p:val>
                                        </p:tav>
                                      </p:tavLst>
                                    </p:anim>
                                    <p:anim calcmode="lin" valueType="num">
                                      <p:cBhvr>
                                        <p:cTn id="71" dur="500" fill="hold"/>
                                        <p:tgtEl>
                                          <p:spTgt spid="2">
                                            <p:txEl>
                                              <p:pRg st="12" end="12"/>
                                            </p:txEl>
                                          </p:spTgt>
                                        </p:tgtEl>
                                        <p:attrNameLst>
                                          <p:attrName>ppt_h</p:attrName>
                                        </p:attrNameLst>
                                      </p:cBhvr>
                                      <p:tavLst>
                                        <p:tav tm="0">
                                          <p:val>
                                            <p:fltVal val="0"/>
                                          </p:val>
                                        </p:tav>
                                        <p:tav tm="100000">
                                          <p:val>
                                            <p:strVal val="#ppt_h"/>
                                          </p:val>
                                        </p:tav>
                                      </p:tavLst>
                                    </p:anim>
                                    <p:animEffect transition="in" filter="fade">
                                      <p:cBhvr>
                                        <p:cTn id="72" dur="500"/>
                                        <p:tgtEl>
                                          <p:spTgt spid="2">
                                            <p:txEl>
                                              <p:pRg st="12" end="12"/>
                                            </p:txEl>
                                          </p:spTgt>
                                        </p:tgtEl>
                                      </p:cBhvr>
                                    </p:animEffect>
                                  </p:childTnLst>
                                </p:cTn>
                              </p:par>
                              <p:par>
                                <p:cTn id="73" presetID="53" presetClass="entr" presetSubtype="0" fill="hold" nodeType="withEffect">
                                  <p:stCondLst>
                                    <p:cond delay="0"/>
                                  </p:stCondLst>
                                  <p:childTnLst>
                                    <p:set>
                                      <p:cBhvr>
                                        <p:cTn id="74" dur="1" fill="hold">
                                          <p:stCondLst>
                                            <p:cond delay="0"/>
                                          </p:stCondLst>
                                        </p:cTn>
                                        <p:tgtEl>
                                          <p:spTgt spid="2">
                                            <p:txEl>
                                              <p:pRg st="13" end="13"/>
                                            </p:txEl>
                                          </p:spTgt>
                                        </p:tgtEl>
                                        <p:attrNameLst>
                                          <p:attrName>style.visibility</p:attrName>
                                        </p:attrNameLst>
                                      </p:cBhvr>
                                      <p:to>
                                        <p:strVal val="visible"/>
                                      </p:to>
                                    </p:set>
                                    <p:anim calcmode="lin" valueType="num">
                                      <p:cBhvr>
                                        <p:cTn id="75" dur="500" fill="hold"/>
                                        <p:tgtEl>
                                          <p:spTgt spid="2">
                                            <p:txEl>
                                              <p:pRg st="13" end="13"/>
                                            </p:txEl>
                                          </p:spTgt>
                                        </p:tgtEl>
                                        <p:attrNameLst>
                                          <p:attrName>ppt_w</p:attrName>
                                        </p:attrNameLst>
                                      </p:cBhvr>
                                      <p:tavLst>
                                        <p:tav tm="0">
                                          <p:val>
                                            <p:fltVal val="0"/>
                                          </p:val>
                                        </p:tav>
                                        <p:tav tm="100000">
                                          <p:val>
                                            <p:strVal val="#ppt_w"/>
                                          </p:val>
                                        </p:tav>
                                      </p:tavLst>
                                    </p:anim>
                                    <p:anim calcmode="lin" valueType="num">
                                      <p:cBhvr>
                                        <p:cTn id="76" dur="500" fill="hold"/>
                                        <p:tgtEl>
                                          <p:spTgt spid="2">
                                            <p:txEl>
                                              <p:pRg st="13" end="13"/>
                                            </p:txEl>
                                          </p:spTgt>
                                        </p:tgtEl>
                                        <p:attrNameLst>
                                          <p:attrName>ppt_h</p:attrName>
                                        </p:attrNameLst>
                                      </p:cBhvr>
                                      <p:tavLst>
                                        <p:tav tm="0">
                                          <p:val>
                                            <p:fltVal val="0"/>
                                          </p:val>
                                        </p:tav>
                                        <p:tav tm="100000">
                                          <p:val>
                                            <p:strVal val="#ppt_h"/>
                                          </p:val>
                                        </p:tav>
                                      </p:tavLst>
                                    </p:anim>
                                    <p:animEffect transition="in" filter="fade">
                                      <p:cBhvr>
                                        <p:cTn id="77" dur="5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b="1" dirty="0" smtClean="0"/>
              <a:t>St. Francis of Assisi</a:t>
            </a:r>
            <a:endParaRPr lang="en-US" b="1" dirty="0"/>
          </a:p>
        </p:txBody>
      </p:sp>
      <p:sp>
        <p:nvSpPr>
          <p:cNvPr id="3" name="Content Placeholder 2"/>
          <p:cNvSpPr>
            <a:spLocks noGrp="1"/>
          </p:cNvSpPr>
          <p:nvPr>
            <p:ph idx="1"/>
          </p:nvPr>
        </p:nvSpPr>
        <p:spPr>
          <a:xfrm>
            <a:off x="457200" y="990600"/>
            <a:ext cx="8229600" cy="5562600"/>
          </a:xfrm>
        </p:spPr>
        <p:txBody>
          <a:bodyPr>
            <a:noAutofit/>
          </a:bodyPr>
          <a:lstStyle/>
          <a:p>
            <a:pPr fontAlgn="ctr"/>
            <a:r>
              <a:rPr lang="en-US" sz="2800" b="1" u="sng" dirty="0"/>
              <a:t>GOD</a:t>
            </a:r>
            <a:r>
              <a:rPr lang="en-US" sz="2800" b="1" dirty="0"/>
              <a:t> is the Father [ABBA] who does everything out of love [Divine Nature]. </a:t>
            </a:r>
          </a:p>
          <a:p>
            <a:pPr fontAlgn="ctr"/>
            <a:r>
              <a:rPr lang="en-US" sz="2800" b="1" u="sng" dirty="0"/>
              <a:t>CHRIST</a:t>
            </a:r>
            <a:r>
              <a:rPr lang="en-US" sz="2800" b="1" dirty="0"/>
              <a:t>, in His Humanity, is the Beloved Son who shows us the Father; and is our Brother.</a:t>
            </a:r>
          </a:p>
          <a:p>
            <a:pPr fontAlgn="ctr"/>
            <a:r>
              <a:rPr lang="en-US" sz="2800" b="1" u="sng" dirty="0"/>
              <a:t>MAN</a:t>
            </a:r>
            <a:r>
              <a:rPr lang="en-US" sz="2800" b="1" dirty="0"/>
              <a:t> has been reconciled [reunited] by Jesus and shares in the life of God who is Good, All Good, the Highest Good.</a:t>
            </a:r>
          </a:p>
          <a:p>
            <a:pPr fontAlgn="ctr"/>
            <a:r>
              <a:rPr lang="en-US" sz="2800" b="1" dirty="0"/>
              <a:t> </a:t>
            </a:r>
            <a:r>
              <a:rPr lang="en-US" sz="2800" b="1" u="sng" dirty="0"/>
              <a:t>CREATION</a:t>
            </a:r>
            <a:r>
              <a:rPr lang="en-US" sz="2800" b="1" dirty="0"/>
              <a:t> is the reflection of God's goodness; all are fellow creatures, our brothers and sisters.   Everything shares in God’s nature and returns praise to the Father according to its unique nature – </a:t>
            </a:r>
            <a:r>
              <a:rPr lang="en-US" sz="2800" b="1" i="1" dirty="0"/>
              <a:t>only man struggles </a:t>
            </a:r>
          </a:p>
        </p:txBody>
      </p:sp>
      <p:sp>
        <p:nvSpPr>
          <p:cNvPr id="4" name="Slide Number Placeholder 3"/>
          <p:cNvSpPr>
            <a:spLocks noGrp="1"/>
          </p:cNvSpPr>
          <p:nvPr>
            <p:ph type="sldNum" sz="quarter" idx="12"/>
          </p:nvPr>
        </p:nvSpPr>
        <p:spPr/>
        <p:txBody>
          <a:bodyPr/>
          <a:lstStyle/>
          <a:p>
            <a:fld id="{9555D667-6DFA-4909-A2CD-709236985C75}" type="slidenum">
              <a:rPr lang="en-US" smtClean="0"/>
              <a:t>22</a:t>
            </a:fld>
            <a:endParaRPr lang="en-US"/>
          </a:p>
        </p:txBody>
      </p:sp>
    </p:spTree>
    <p:extLst>
      <p:ext uri="{BB962C8B-B14F-4D97-AF65-F5344CB8AC3E}">
        <p14:creationId xmlns:p14="http://schemas.microsoft.com/office/powerpoint/2010/main" val="206574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b="1" dirty="0" smtClean="0"/>
              <a:t>St. Francis of Assisi</a:t>
            </a:r>
            <a:endParaRPr lang="en-US" b="1" dirty="0"/>
          </a:p>
        </p:txBody>
      </p:sp>
      <p:sp>
        <p:nvSpPr>
          <p:cNvPr id="3" name="Content Placeholder 2"/>
          <p:cNvSpPr>
            <a:spLocks noGrp="1"/>
          </p:cNvSpPr>
          <p:nvPr>
            <p:ph idx="1"/>
          </p:nvPr>
        </p:nvSpPr>
        <p:spPr/>
        <p:txBody>
          <a:bodyPr>
            <a:normAutofit/>
          </a:bodyPr>
          <a:lstStyle/>
          <a:p>
            <a:pPr fontAlgn="ctr"/>
            <a:r>
              <a:rPr lang="en-US" sz="2800" b="1" u="sng" dirty="0" smtClean="0"/>
              <a:t>WAY</a:t>
            </a:r>
            <a:r>
              <a:rPr lang="en-US" sz="2800" b="1" dirty="0" smtClean="0"/>
              <a:t> </a:t>
            </a:r>
            <a:r>
              <a:rPr lang="en-US" sz="2800" b="1" dirty="0"/>
              <a:t>TO GOD is in the freedom of  "</a:t>
            </a:r>
            <a:r>
              <a:rPr lang="en-US" sz="2800" b="1" i="1" dirty="0"/>
              <a:t>sons &amp;  daughters</a:t>
            </a:r>
            <a:r>
              <a:rPr lang="en-US" sz="2800" b="1" dirty="0"/>
              <a:t>,” who desire relationship with the Father, through Jesus in the Spirit</a:t>
            </a:r>
          </a:p>
          <a:p>
            <a:pPr fontAlgn="ctr"/>
            <a:r>
              <a:rPr lang="en-US" sz="2800" b="1" u="sng" dirty="0"/>
              <a:t>PRAYER</a:t>
            </a:r>
            <a:r>
              <a:rPr lang="en-US" sz="2800" b="1" dirty="0"/>
              <a:t> is simple, affective, centered on the humanity of Jesus as seen in the Gospels. God is everywhere and any formula is good if it is the trusting prayer of a "</a:t>
            </a:r>
            <a:r>
              <a:rPr lang="en-US" sz="2800" b="1" i="1" dirty="0"/>
              <a:t>son or daughter.“</a:t>
            </a:r>
          </a:p>
          <a:p>
            <a:pPr marL="0" indent="0">
              <a:spcBef>
                <a:spcPts val="2400"/>
              </a:spcBef>
              <a:buNone/>
            </a:pPr>
            <a:r>
              <a:rPr lang="en-US" sz="2800" b="1" dirty="0"/>
              <a:t>How you journey determines How you arrive - Filled with much Joy.</a:t>
            </a:r>
          </a:p>
        </p:txBody>
      </p:sp>
      <p:sp>
        <p:nvSpPr>
          <p:cNvPr id="4" name="Slide Number Placeholder 3"/>
          <p:cNvSpPr>
            <a:spLocks noGrp="1"/>
          </p:cNvSpPr>
          <p:nvPr>
            <p:ph type="sldNum" sz="quarter" idx="12"/>
          </p:nvPr>
        </p:nvSpPr>
        <p:spPr/>
        <p:txBody>
          <a:bodyPr/>
          <a:lstStyle/>
          <a:p>
            <a:fld id="{9555D667-6DFA-4909-A2CD-709236985C75}" type="slidenum">
              <a:rPr lang="en-US" smtClean="0"/>
              <a:t>23</a:t>
            </a:fld>
            <a:endParaRPr lang="en-US"/>
          </a:p>
        </p:txBody>
      </p:sp>
    </p:spTree>
    <p:extLst>
      <p:ext uri="{BB962C8B-B14F-4D97-AF65-F5344CB8AC3E}">
        <p14:creationId xmlns:p14="http://schemas.microsoft.com/office/powerpoint/2010/main" val="86754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Eucharist</a:t>
            </a:r>
            <a:endParaRPr lang="en-US" b="1" dirty="0"/>
          </a:p>
        </p:txBody>
      </p:sp>
      <p:sp>
        <p:nvSpPr>
          <p:cNvPr id="3" name="Content Placeholder 2"/>
          <p:cNvSpPr>
            <a:spLocks noGrp="1"/>
          </p:cNvSpPr>
          <p:nvPr>
            <p:ph idx="1"/>
          </p:nvPr>
        </p:nvSpPr>
        <p:spPr/>
        <p:txBody>
          <a:bodyPr>
            <a:noAutofit/>
          </a:bodyPr>
          <a:lstStyle/>
          <a:p>
            <a:pPr fontAlgn="ctr"/>
            <a:r>
              <a:rPr lang="en-US" b="1" dirty="0"/>
              <a:t>Shown in Exhortations</a:t>
            </a:r>
          </a:p>
          <a:p>
            <a:pPr fontAlgn="ctr"/>
            <a:r>
              <a:rPr lang="en-US" b="1" dirty="0"/>
              <a:t>E = Eucharist  (IPE)</a:t>
            </a:r>
          </a:p>
          <a:p>
            <a:pPr lvl="1" fontAlgn="ctr"/>
            <a:r>
              <a:rPr lang="en-US" b="1" dirty="0"/>
              <a:t>For Francis the final act of God’s [Jesus] self-emptying.  To be physically present in the lowest, poorest, humblest manner of food</a:t>
            </a:r>
          </a:p>
          <a:p>
            <a:pPr lvl="1" fontAlgn="ctr"/>
            <a:r>
              <a:rPr lang="en-US" b="1" dirty="0"/>
              <a:t>Eucharist and reverence</a:t>
            </a:r>
          </a:p>
          <a:p>
            <a:pPr lvl="1" fontAlgn="ctr"/>
            <a:r>
              <a:rPr lang="en-US" b="1" dirty="0"/>
              <a:t>This manner of giving on God’s part is our model for imitation</a:t>
            </a:r>
          </a:p>
          <a:p>
            <a:pPr fontAlgn="ctr"/>
            <a:r>
              <a:rPr lang="en-US" b="1" dirty="0"/>
              <a:t>Living it</a:t>
            </a:r>
          </a:p>
        </p:txBody>
      </p:sp>
      <p:sp>
        <p:nvSpPr>
          <p:cNvPr id="4" name="Slide Number Placeholder 3"/>
          <p:cNvSpPr>
            <a:spLocks noGrp="1"/>
          </p:cNvSpPr>
          <p:nvPr>
            <p:ph type="sldNum" sz="quarter" idx="12"/>
          </p:nvPr>
        </p:nvSpPr>
        <p:spPr/>
        <p:txBody>
          <a:bodyPr/>
          <a:lstStyle/>
          <a:p>
            <a:fld id="{9555D667-6DFA-4909-A2CD-709236985C75}" type="slidenum">
              <a:rPr lang="en-US" smtClean="0"/>
              <a:t>24</a:t>
            </a:fld>
            <a:endParaRPr lang="en-US"/>
          </a:p>
        </p:txBody>
      </p:sp>
    </p:spTree>
    <p:extLst>
      <p:ext uri="{BB962C8B-B14F-4D97-AF65-F5344CB8AC3E}">
        <p14:creationId xmlns:p14="http://schemas.microsoft.com/office/powerpoint/2010/main" val="801227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Francis saw God and Jesus</a:t>
            </a:r>
            <a:endParaRPr lang="en-US" b="1" dirty="0"/>
          </a:p>
        </p:txBody>
      </p:sp>
      <p:sp>
        <p:nvSpPr>
          <p:cNvPr id="3" name="Content Placeholder 2"/>
          <p:cNvSpPr>
            <a:spLocks noGrp="1"/>
          </p:cNvSpPr>
          <p:nvPr>
            <p:ph idx="1"/>
          </p:nvPr>
        </p:nvSpPr>
        <p:spPr>
          <a:xfrm>
            <a:off x="457200" y="1600200"/>
            <a:ext cx="8229600" cy="4724400"/>
          </a:xfrm>
        </p:spPr>
        <p:txBody>
          <a:bodyPr>
            <a:normAutofit fontScale="92500" lnSpcReduction="10000"/>
          </a:bodyPr>
          <a:lstStyle/>
          <a:p>
            <a:r>
              <a:rPr lang="en-US" sz="3500" b="1" dirty="0"/>
              <a:t>Not a theologian. – Directed by what God showed/communicated to him. </a:t>
            </a:r>
          </a:p>
          <a:p>
            <a:r>
              <a:rPr lang="en-US" sz="3500" b="1" dirty="0"/>
              <a:t>Saw God in creation.  Simplicity</a:t>
            </a:r>
          </a:p>
          <a:p>
            <a:r>
              <a:rPr lang="en-US" sz="3500" b="1" dirty="0"/>
              <a:t>God is love</a:t>
            </a:r>
          </a:p>
          <a:p>
            <a:r>
              <a:rPr lang="en-US" sz="3500" b="1" dirty="0"/>
              <a:t>Poverty &amp; Humility</a:t>
            </a:r>
          </a:p>
          <a:p>
            <a:pPr lvl="1"/>
            <a:r>
              <a:rPr lang="en-US" sz="3000" b="1" dirty="0"/>
              <a:t>Incarnation, Passion/Crucifixion, Eucharist </a:t>
            </a:r>
          </a:p>
          <a:p>
            <a:r>
              <a:rPr lang="en-US" sz="3500" b="1" dirty="0"/>
              <a:t>Trinitarian: Relationship</a:t>
            </a:r>
          </a:p>
          <a:p>
            <a:pPr lvl="1"/>
            <a:r>
              <a:rPr lang="en-US" sz="3000" b="1" dirty="0"/>
              <a:t>A model for us:  </a:t>
            </a:r>
            <a:r>
              <a:rPr lang="en-US" sz="3000" b="1" dirty="0" smtClean="0"/>
              <a:t>Imitate </a:t>
            </a:r>
            <a:r>
              <a:rPr lang="en-US" sz="3000" b="1" dirty="0"/>
              <a:t>the Trinity: a model of collaboration.  </a:t>
            </a:r>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25</a:t>
            </a:fld>
            <a:endParaRPr lang="en-US"/>
          </a:p>
        </p:txBody>
      </p:sp>
    </p:spTree>
    <p:extLst>
      <p:ext uri="{BB962C8B-B14F-4D97-AF65-F5344CB8AC3E}">
        <p14:creationId xmlns:p14="http://schemas.microsoft.com/office/powerpoint/2010/main" val="233513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r>
              <a:rPr lang="en-US" dirty="0" smtClean="0"/>
              <a:t>Questions for Part 1</a:t>
            </a:r>
            <a:endParaRPr lang="en-US" dirty="0"/>
          </a:p>
        </p:txBody>
      </p:sp>
      <p:sp>
        <p:nvSpPr>
          <p:cNvPr id="3" name="Content Placeholder 2"/>
          <p:cNvSpPr>
            <a:spLocks noGrp="1"/>
          </p:cNvSpPr>
          <p:nvPr>
            <p:ph idx="1"/>
          </p:nvPr>
        </p:nvSpPr>
        <p:spPr>
          <a:xfrm>
            <a:off x="457200" y="1219200"/>
            <a:ext cx="8229600" cy="5334000"/>
          </a:xfrm>
        </p:spPr>
        <p:txBody>
          <a:bodyPr>
            <a:normAutofit/>
          </a:bodyPr>
          <a:lstStyle/>
          <a:p>
            <a:pPr marL="514350" indent="-514350">
              <a:buFont typeface="+mj-lt"/>
              <a:buAutoNum type="arabicPeriod"/>
            </a:pPr>
            <a:r>
              <a:rPr lang="en-US" b="1" dirty="0"/>
              <a:t>What was your image of God?  What do you hold on too?  How has it changed?</a:t>
            </a:r>
          </a:p>
          <a:p>
            <a:pPr marL="514350" indent="-514350">
              <a:buFont typeface="+mj-lt"/>
              <a:buAutoNum type="arabicPeriod"/>
            </a:pPr>
            <a:r>
              <a:rPr lang="en-US" b="1" dirty="0"/>
              <a:t>Consider the different focus between these 2 major Spiritual Traditions.  How might the difference affect your approach to God and Life</a:t>
            </a:r>
            <a:r>
              <a:rPr lang="en-US" b="1" dirty="0" smtClean="0"/>
              <a:t>.</a:t>
            </a:r>
            <a:endParaRPr lang="en-US" b="1" dirty="0"/>
          </a:p>
        </p:txBody>
      </p:sp>
      <p:sp>
        <p:nvSpPr>
          <p:cNvPr id="4" name="Slide Number Placeholder 3"/>
          <p:cNvSpPr>
            <a:spLocks noGrp="1"/>
          </p:cNvSpPr>
          <p:nvPr>
            <p:ph type="sldNum" sz="quarter" idx="12"/>
          </p:nvPr>
        </p:nvSpPr>
        <p:spPr/>
        <p:txBody>
          <a:bodyPr/>
          <a:lstStyle/>
          <a:p>
            <a:fld id="{9555D667-6DFA-4909-A2CD-709236985C75}" type="slidenum">
              <a:rPr lang="en-US" smtClean="0"/>
              <a:t>26</a:t>
            </a:fld>
            <a:endParaRPr lang="en-US"/>
          </a:p>
        </p:txBody>
      </p:sp>
    </p:spTree>
    <p:extLst>
      <p:ext uri="{BB962C8B-B14F-4D97-AF65-F5344CB8AC3E}">
        <p14:creationId xmlns:p14="http://schemas.microsoft.com/office/powerpoint/2010/main" val="33402541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Boneventure</a:t>
            </a:r>
            <a:endParaRPr lang="en-US" b="1" dirty="0"/>
          </a:p>
        </p:txBody>
      </p:sp>
      <p:sp>
        <p:nvSpPr>
          <p:cNvPr id="3" name="Content Placeholder 2"/>
          <p:cNvSpPr>
            <a:spLocks noGrp="1"/>
          </p:cNvSpPr>
          <p:nvPr>
            <p:ph idx="1"/>
          </p:nvPr>
        </p:nvSpPr>
        <p:spPr>
          <a:xfrm>
            <a:off x="990600" y="1295400"/>
            <a:ext cx="7696200" cy="5333999"/>
          </a:xfrm>
        </p:spPr>
        <p:txBody>
          <a:bodyPr>
            <a:normAutofit/>
          </a:bodyPr>
          <a:lstStyle/>
          <a:p>
            <a:pPr marL="571500" indent="-514350" fontAlgn="ctr">
              <a:buFont typeface="+mj-lt"/>
              <a:buAutoNum type="arabicPeriod"/>
            </a:pPr>
            <a:r>
              <a:rPr lang="en-US" b="1" dirty="0" smtClean="0"/>
              <a:t>Trinity</a:t>
            </a:r>
            <a:endParaRPr lang="en-US" b="1" dirty="0"/>
          </a:p>
          <a:p>
            <a:pPr marL="571500" indent="-514350" fontAlgn="ctr">
              <a:buFont typeface="+mj-lt"/>
              <a:buAutoNum type="arabicPeriod"/>
            </a:pPr>
            <a:r>
              <a:rPr lang="en-US" b="1" dirty="0"/>
              <a:t>The </a:t>
            </a:r>
            <a:r>
              <a:rPr lang="en-US" b="1" dirty="0" err="1" smtClean="0"/>
              <a:t>Breviloquium</a:t>
            </a:r>
            <a:r>
              <a:rPr lang="en-US" b="1" dirty="0" smtClean="0"/>
              <a:t>  (7 Chapters)</a:t>
            </a:r>
          </a:p>
          <a:p>
            <a:pPr marL="1371600" lvl="2" indent="-457200">
              <a:spcBef>
                <a:spcPts val="0"/>
              </a:spcBef>
              <a:buFont typeface="+mj-lt"/>
              <a:buAutoNum type="arabicPeriod"/>
            </a:pPr>
            <a:r>
              <a:rPr lang="en-US" sz="2000" b="1" dirty="0"/>
              <a:t>On the Trinity of God</a:t>
            </a:r>
            <a:endParaRPr lang="en-US" sz="1400" b="1" dirty="0"/>
          </a:p>
          <a:p>
            <a:pPr marL="1371600" lvl="2" indent="-457200">
              <a:spcBef>
                <a:spcPts val="0"/>
              </a:spcBef>
              <a:buFont typeface="+mj-lt"/>
              <a:buAutoNum type="arabicPeriod"/>
            </a:pPr>
            <a:r>
              <a:rPr lang="en-US" sz="2000" b="1" dirty="0"/>
              <a:t>On the Creation of the World</a:t>
            </a:r>
            <a:endParaRPr lang="en-US" sz="1400" b="1" dirty="0"/>
          </a:p>
          <a:p>
            <a:pPr marL="1371600" lvl="2" indent="-457200">
              <a:spcBef>
                <a:spcPts val="0"/>
              </a:spcBef>
              <a:buFont typeface="+mj-lt"/>
              <a:buAutoNum type="arabicPeriod"/>
            </a:pPr>
            <a:r>
              <a:rPr lang="en-US" sz="2000" b="1" dirty="0"/>
              <a:t>On the corruption of Sin</a:t>
            </a:r>
            <a:endParaRPr lang="en-US" sz="1400" b="1" dirty="0"/>
          </a:p>
          <a:p>
            <a:pPr marL="1371600" lvl="2" indent="-457200">
              <a:spcBef>
                <a:spcPts val="0"/>
              </a:spcBef>
              <a:buFont typeface="+mj-lt"/>
              <a:buAutoNum type="arabicPeriod"/>
            </a:pPr>
            <a:r>
              <a:rPr lang="en-US" sz="2000" b="1" dirty="0"/>
              <a:t>On the Incarnation of the Word</a:t>
            </a:r>
            <a:endParaRPr lang="en-US" sz="1400" b="1" dirty="0"/>
          </a:p>
          <a:p>
            <a:pPr marL="1371600" lvl="2" indent="-457200">
              <a:spcBef>
                <a:spcPts val="0"/>
              </a:spcBef>
              <a:buFont typeface="+mj-lt"/>
              <a:buAutoNum type="arabicPeriod"/>
            </a:pPr>
            <a:r>
              <a:rPr lang="en-US" sz="2000" b="1" dirty="0"/>
              <a:t>On the Grace of the Holy Spirit</a:t>
            </a:r>
            <a:endParaRPr lang="en-US" sz="1400" b="1" dirty="0"/>
          </a:p>
          <a:p>
            <a:pPr marL="1371600" lvl="2" indent="-457200">
              <a:spcBef>
                <a:spcPts val="0"/>
              </a:spcBef>
              <a:buFont typeface="+mj-lt"/>
              <a:buAutoNum type="arabicPeriod"/>
            </a:pPr>
            <a:r>
              <a:rPr lang="en-US" sz="2000" b="1" dirty="0"/>
              <a:t>On the Sacramental Remedy</a:t>
            </a:r>
            <a:endParaRPr lang="en-US" sz="1400" b="1" dirty="0"/>
          </a:p>
          <a:p>
            <a:pPr marL="1371600" lvl="2" indent="-457200">
              <a:spcBef>
                <a:spcPts val="0"/>
              </a:spcBef>
              <a:buFont typeface="+mj-lt"/>
              <a:buAutoNum type="arabicPeriod"/>
            </a:pPr>
            <a:r>
              <a:rPr lang="en-US" sz="2000" b="1" dirty="0"/>
              <a:t>On the Repose</a:t>
            </a:r>
          </a:p>
          <a:p>
            <a:pPr marL="571500" indent="-514350" fontAlgn="ctr">
              <a:buFont typeface="+mj-lt"/>
              <a:buAutoNum type="arabicPeriod"/>
            </a:pPr>
            <a:r>
              <a:rPr lang="en-US" b="1" dirty="0" smtClean="0"/>
              <a:t>The </a:t>
            </a:r>
            <a:r>
              <a:rPr lang="en-US" b="1" dirty="0"/>
              <a:t>Souls Journey into </a:t>
            </a:r>
            <a:r>
              <a:rPr lang="en-US" b="1" dirty="0" smtClean="0"/>
              <a:t>God. (7 </a:t>
            </a:r>
            <a:r>
              <a:rPr lang="en-US" b="1" dirty="0"/>
              <a:t>day journey</a:t>
            </a:r>
            <a:r>
              <a:rPr lang="en-US" b="1" dirty="0" smtClean="0"/>
              <a:t>.)</a:t>
            </a:r>
            <a:endParaRPr lang="en-US" b="1" dirty="0"/>
          </a:p>
        </p:txBody>
      </p:sp>
      <p:sp>
        <p:nvSpPr>
          <p:cNvPr id="4" name="Slide Number Placeholder 3"/>
          <p:cNvSpPr>
            <a:spLocks noGrp="1"/>
          </p:cNvSpPr>
          <p:nvPr>
            <p:ph type="sldNum" sz="quarter" idx="12"/>
          </p:nvPr>
        </p:nvSpPr>
        <p:spPr/>
        <p:txBody>
          <a:bodyPr/>
          <a:lstStyle/>
          <a:p>
            <a:fld id="{9555D667-6DFA-4909-A2CD-709236985C75}" type="slidenum">
              <a:rPr lang="en-US" smtClean="0"/>
              <a:t>27</a:t>
            </a:fld>
            <a:endParaRPr lang="en-US"/>
          </a:p>
        </p:txBody>
      </p:sp>
    </p:spTree>
    <p:extLst>
      <p:ext uri="{BB962C8B-B14F-4D97-AF65-F5344CB8AC3E}">
        <p14:creationId xmlns:p14="http://schemas.microsoft.com/office/powerpoint/2010/main" val="18164368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152400"/>
            <a:ext cx="8229600" cy="1371600"/>
          </a:xfrm>
        </p:spPr>
        <p:txBody>
          <a:bodyPr>
            <a:normAutofit fontScale="90000"/>
          </a:bodyPr>
          <a:lstStyle/>
          <a:p>
            <a:pPr algn="r"/>
            <a:r>
              <a:rPr lang="en-GB" altLang="en-US" dirty="0" smtClean="0">
                <a:solidFill>
                  <a:srgbClr val="FFFF00"/>
                </a:solidFill>
                <a:latin typeface="Arial Black" pitchFamily="34" charset="0"/>
              </a:rPr>
              <a:t/>
            </a:r>
            <a:br>
              <a:rPr lang="en-GB" altLang="en-US" dirty="0" smtClean="0">
                <a:solidFill>
                  <a:srgbClr val="FFFF00"/>
                </a:solidFill>
                <a:latin typeface="Arial Black" pitchFamily="34" charset="0"/>
              </a:rPr>
            </a:br>
            <a:r>
              <a:rPr lang="en-GB" altLang="en-US" sz="4000" dirty="0" smtClean="0">
                <a:latin typeface="Arial Black" pitchFamily="34" charset="0"/>
              </a:rPr>
              <a:t>Bonaventure</a:t>
            </a:r>
            <a:r>
              <a:rPr lang="en-GB" altLang="en-US" sz="3600" dirty="0" smtClean="0">
                <a:latin typeface="Arial Black" pitchFamily="34" charset="0"/>
              </a:rPr>
              <a:t/>
            </a:r>
            <a:br>
              <a:rPr lang="en-GB" altLang="en-US" sz="3600" dirty="0" smtClean="0">
                <a:latin typeface="Arial Black" pitchFamily="34" charset="0"/>
              </a:rPr>
            </a:br>
            <a:r>
              <a:rPr lang="en-GB" altLang="en-US" sz="4000" b="1" i="1" dirty="0" smtClean="0"/>
              <a:t>The second founder of the Order</a:t>
            </a:r>
            <a:r>
              <a:rPr lang="en-GB" altLang="en-US" sz="3600" b="1" i="1" dirty="0" smtClean="0">
                <a:solidFill>
                  <a:srgbClr val="FFFF00"/>
                </a:solidFill>
              </a:rPr>
              <a:t/>
            </a:r>
            <a:br>
              <a:rPr lang="en-GB" altLang="en-US" sz="3600" b="1" i="1" dirty="0" smtClean="0">
                <a:solidFill>
                  <a:srgbClr val="FFFF00"/>
                </a:solidFill>
              </a:rPr>
            </a:br>
            <a:endParaRPr lang="en-US" altLang="en-US" sz="3600" dirty="0" smtClean="0">
              <a:solidFill>
                <a:srgbClr val="FFFF00"/>
              </a:solidFill>
            </a:endParaRPr>
          </a:p>
        </p:txBody>
      </p:sp>
      <p:sp>
        <p:nvSpPr>
          <p:cNvPr id="9219" name="Content Placeholder 2"/>
          <p:cNvSpPr>
            <a:spLocks noGrp="1"/>
          </p:cNvSpPr>
          <p:nvPr>
            <p:ph idx="1"/>
          </p:nvPr>
        </p:nvSpPr>
        <p:spPr>
          <a:xfrm>
            <a:off x="762000" y="2057400"/>
            <a:ext cx="7848600" cy="4648200"/>
          </a:xfrm>
        </p:spPr>
        <p:txBody>
          <a:bodyPr/>
          <a:lstStyle/>
          <a:p>
            <a:r>
              <a:rPr lang="en-US" altLang="en-US" sz="3600" b="1" dirty="0" smtClean="0"/>
              <a:t>The Trinity [from the </a:t>
            </a:r>
            <a:r>
              <a:rPr lang="en-US" altLang="en-US" sz="3600" b="1" dirty="0" err="1" smtClean="0"/>
              <a:t>Cappadocians</a:t>
            </a:r>
            <a:r>
              <a:rPr lang="en-US" altLang="en-US" sz="3600" b="1" dirty="0" smtClean="0"/>
              <a:t>]</a:t>
            </a:r>
            <a:endParaRPr lang="en-US" altLang="en-US" sz="3600" dirty="0" smtClean="0"/>
          </a:p>
          <a:p>
            <a:pPr>
              <a:spcBef>
                <a:spcPts val="2400"/>
              </a:spcBef>
            </a:pPr>
            <a:r>
              <a:rPr lang="en-US" altLang="en-US" sz="3600" b="1" dirty="0" smtClean="0"/>
              <a:t>Begins with person not substance</a:t>
            </a:r>
          </a:p>
          <a:p>
            <a:pPr>
              <a:spcBef>
                <a:spcPts val="2400"/>
              </a:spcBef>
            </a:pPr>
            <a:r>
              <a:rPr lang="en-US" altLang="en-US" sz="3600" b="1" dirty="0" smtClean="0"/>
              <a:t>Identifies the Trinity on the basis of inter-Trinitarian [interpersonal]  relationships</a:t>
            </a:r>
          </a:p>
          <a:p>
            <a:pPr lvl="1"/>
            <a:endParaRPr lang="en-US" altLang="en-US" sz="3200" dirty="0" smtClean="0"/>
          </a:p>
        </p:txBody>
      </p:sp>
      <p:sp>
        <p:nvSpPr>
          <p:cNvPr id="2" name="Slide Number Placeholder 1"/>
          <p:cNvSpPr>
            <a:spLocks noGrp="1"/>
          </p:cNvSpPr>
          <p:nvPr>
            <p:ph type="sldNum" sz="quarter" idx="12"/>
          </p:nvPr>
        </p:nvSpPr>
        <p:spPr/>
        <p:txBody>
          <a:bodyPr/>
          <a:lstStyle/>
          <a:p>
            <a:fld id="{9555D667-6DFA-4909-A2CD-709236985C75}" type="slidenum">
              <a:rPr lang="en-US" smtClean="0"/>
              <a:t>28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3048000" y="0"/>
            <a:ext cx="6096000" cy="1143000"/>
          </a:xfrm>
        </p:spPr>
        <p:txBody>
          <a:bodyPr/>
          <a:lstStyle/>
          <a:p>
            <a:r>
              <a:rPr lang="en-US" altLang="en-US" b="1" dirty="0" smtClean="0"/>
              <a:t>The Father</a:t>
            </a:r>
          </a:p>
        </p:txBody>
      </p:sp>
      <p:sp>
        <p:nvSpPr>
          <p:cNvPr id="3" name="Content Placeholder 2"/>
          <p:cNvSpPr>
            <a:spLocks noGrp="1"/>
          </p:cNvSpPr>
          <p:nvPr>
            <p:ph idx="1"/>
          </p:nvPr>
        </p:nvSpPr>
        <p:spPr>
          <a:xfrm>
            <a:off x="1981200" y="914400"/>
            <a:ext cx="7162800" cy="5715000"/>
          </a:xfrm>
        </p:spPr>
        <p:txBody>
          <a:bodyPr/>
          <a:lstStyle/>
          <a:p>
            <a:pPr lvl="1"/>
            <a:r>
              <a:rPr lang="en-US" altLang="en-US" sz="3600" b="1" dirty="0" smtClean="0"/>
              <a:t>Supreme goodness </a:t>
            </a:r>
          </a:p>
          <a:p>
            <a:pPr lvl="1"/>
            <a:r>
              <a:rPr lang="en-US" altLang="en-US" sz="3600" b="1" dirty="0" smtClean="0"/>
              <a:t>Unbegotten source</a:t>
            </a:r>
          </a:p>
          <a:p>
            <a:pPr lvl="1"/>
            <a:r>
              <a:rPr lang="en-US" altLang="en-US" sz="3600" b="1" dirty="0" smtClean="0"/>
              <a:t>Total giving-ness – generativity/fecundity</a:t>
            </a:r>
          </a:p>
          <a:p>
            <a:pPr lvl="1"/>
            <a:endParaRPr lang="en-US" altLang="en-US" sz="3600" b="1" dirty="0" smtClean="0"/>
          </a:p>
          <a:p>
            <a:pPr lvl="1"/>
            <a:r>
              <a:rPr lang="en-US" altLang="en-US" sz="3600" b="1" dirty="0" smtClean="0"/>
              <a:t>2 modes of emanation</a:t>
            </a:r>
          </a:p>
          <a:p>
            <a:pPr lvl="2"/>
            <a:r>
              <a:rPr lang="en-US" altLang="en-US" sz="3600" b="1" dirty="0" smtClean="0"/>
              <a:t>Intellect – Beloved Son</a:t>
            </a:r>
          </a:p>
          <a:p>
            <a:pPr lvl="2"/>
            <a:r>
              <a:rPr lang="en-US" altLang="en-US" sz="3600" b="1" dirty="0" smtClean="0"/>
              <a:t>Will – Spirit = freedom’s choice to Love</a:t>
            </a:r>
          </a:p>
          <a:p>
            <a:endParaRPr lang="en-US" altLang="en-US" dirty="0" smtClean="0"/>
          </a:p>
        </p:txBody>
      </p:sp>
      <p:pic>
        <p:nvPicPr>
          <p:cNvPr id="10244" name="Picture 3" descr="RubilevTrinity - Fathe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93663"/>
            <a:ext cx="1943100" cy="695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9555D667-6DFA-4909-A2CD-709236985C75}" type="slidenum">
              <a:rPr lang="en-US" smtClean="0"/>
              <a:t>29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ox(in)">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ox(in)">
                                      <p:cBhvr>
                                        <p:cTn id="33" dur="5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box(in)">
                                      <p:cBhvr>
                                        <p:cTn id="3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0" y="0"/>
            <a:ext cx="6019800" cy="1096963"/>
          </a:xfrm>
        </p:spPr>
        <p:txBody>
          <a:bodyPr/>
          <a:lstStyle/>
          <a:p>
            <a:pPr algn="l"/>
            <a:r>
              <a:rPr lang="en-US" altLang="en-US" b="1" dirty="0" smtClean="0"/>
              <a:t>Will of God – Holy Spirit</a:t>
            </a:r>
          </a:p>
        </p:txBody>
      </p:sp>
      <p:sp>
        <p:nvSpPr>
          <p:cNvPr id="4099" name="Content Placeholder 2"/>
          <p:cNvSpPr>
            <a:spLocks noGrp="1"/>
          </p:cNvSpPr>
          <p:nvPr>
            <p:ph idx="1"/>
          </p:nvPr>
        </p:nvSpPr>
        <p:spPr>
          <a:xfrm>
            <a:off x="0" y="990600"/>
            <a:ext cx="6858000" cy="5867400"/>
          </a:xfrm>
        </p:spPr>
        <p:txBody>
          <a:bodyPr/>
          <a:lstStyle/>
          <a:p>
            <a:pPr lvl="1"/>
            <a:r>
              <a:rPr lang="en-US" altLang="en-US" sz="3200" b="1" dirty="0" err="1" smtClean="0"/>
              <a:t>Spirated</a:t>
            </a:r>
            <a:r>
              <a:rPr lang="en-US" altLang="en-US" sz="3200" b="1" dirty="0" smtClean="0"/>
              <a:t> from both Father &amp; Son</a:t>
            </a:r>
          </a:p>
          <a:p>
            <a:pPr lvl="1"/>
            <a:r>
              <a:rPr lang="en-US" altLang="en-US" sz="3200" b="1" dirty="0" smtClean="0"/>
              <a:t>Total receptivity</a:t>
            </a:r>
          </a:p>
          <a:p>
            <a:pPr lvl="1"/>
            <a:r>
              <a:rPr lang="en-US" altLang="en-US" sz="3200" b="1" dirty="0" smtClean="0"/>
              <a:t>Receptive; not productive</a:t>
            </a:r>
          </a:p>
          <a:p>
            <a:pPr lvl="1"/>
            <a:r>
              <a:rPr lang="en-US" altLang="en-US" sz="3200" b="1" dirty="0" smtClean="0"/>
              <a:t>Mutual bond between Father </a:t>
            </a:r>
          </a:p>
          <a:p>
            <a:pPr lvl="1">
              <a:buFont typeface="Arial" charset="0"/>
              <a:buNone/>
            </a:pPr>
            <a:r>
              <a:rPr lang="en-US" altLang="en-US" sz="3200" b="1" dirty="0" smtClean="0"/>
              <a:t>	&amp; Son</a:t>
            </a:r>
          </a:p>
          <a:p>
            <a:pPr lvl="1"/>
            <a:r>
              <a:rPr lang="en-US" altLang="en-US" sz="3200" b="1" dirty="0" smtClean="0"/>
              <a:t>The expression of God’s will </a:t>
            </a:r>
          </a:p>
          <a:p>
            <a:pPr lvl="1"/>
            <a:r>
              <a:rPr lang="en-US" altLang="en-US" sz="3200" b="1" dirty="0" smtClean="0"/>
              <a:t>LOVE </a:t>
            </a:r>
          </a:p>
          <a:p>
            <a:pPr lvl="2"/>
            <a:r>
              <a:rPr lang="en-US" altLang="en-US" sz="3200" b="1" dirty="0" smtClean="0"/>
              <a:t>choice made in absolute</a:t>
            </a:r>
          </a:p>
          <a:p>
            <a:pPr lvl="2">
              <a:buFont typeface="Arial" charset="0"/>
              <a:buNone/>
            </a:pPr>
            <a:r>
              <a:rPr lang="en-US" altLang="en-US" sz="3200" b="1" dirty="0" smtClean="0"/>
              <a:t> freedom</a:t>
            </a:r>
          </a:p>
        </p:txBody>
      </p:sp>
      <p:pic>
        <p:nvPicPr>
          <p:cNvPr id="11268" name="Picture 3" descr="RubilevTrinity - Spiri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0"/>
            <a:ext cx="2362200" cy="691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9555D667-6DFA-4909-A2CD-709236985C75}" type="slidenum">
              <a:rPr lang="en-US" smtClean="0"/>
              <a:t>30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099">
                                            <p:txEl>
                                              <p:pRg st="7" end="7"/>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09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13506" y="152400"/>
            <a:ext cx="8839200" cy="1143000"/>
          </a:xfrm>
        </p:spPr>
        <p:txBody>
          <a:bodyPr>
            <a:normAutofit fontScale="90000"/>
          </a:bodyPr>
          <a:lstStyle/>
          <a:p>
            <a:pPr algn="l"/>
            <a:r>
              <a:rPr lang="en-US" altLang="en-US" b="1" dirty="0" smtClean="0"/>
              <a:t>Intellect					Beloved Son</a:t>
            </a:r>
            <a:br>
              <a:rPr lang="en-US" altLang="en-US" b="1" dirty="0" smtClean="0"/>
            </a:br>
            <a:r>
              <a:rPr lang="en-US" altLang="en-US" b="1" dirty="0" smtClean="0"/>
              <a:t>						</a:t>
            </a:r>
          </a:p>
        </p:txBody>
      </p:sp>
      <p:sp>
        <p:nvSpPr>
          <p:cNvPr id="5123" name="Content Placeholder 2"/>
          <p:cNvSpPr>
            <a:spLocks noGrp="1"/>
          </p:cNvSpPr>
          <p:nvPr>
            <p:ph idx="1"/>
          </p:nvPr>
        </p:nvSpPr>
        <p:spPr>
          <a:xfrm>
            <a:off x="0" y="838200"/>
            <a:ext cx="3581400" cy="6019800"/>
          </a:xfrm>
        </p:spPr>
        <p:txBody>
          <a:bodyPr>
            <a:normAutofit lnSpcReduction="10000"/>
          </a:bodyPr>
          <a:lstStyle/>
          <a:p>
            <a:pPr>
              <a:buFont typeface="Arial" charset="0"/>
              <a:buNone/>
            </a:pPr>
            <a:r>
              <a:rPr lang="en-US" altLang="en-US" sz="2800" dirty="0" smtClean="0"/>
              <a:t>	</a:t>
            </a:r>
            <a:r>
              <a:rPr lang="en-US" altLang="en-US" b="1" dirty="0" smtClean="0"/>
              <a:t>Eternal Word</a:t>
            </a:r>
          </a:p>
          <a:p>
            <a:pPr lvl="1">
              <a:buFont typeface="Wingdings" pitchFamily="2" charset="2"/>
              <a:buChar char="v"/>
            </a:pPr>
            <a:r>
              <a:rPr lang="en-US" altLang="en-US" sz="3200" b="1" dirty="0" smtClean="0"/>
              <a:t>Begotten</a:t>
            </a:r>
          </a:p>
          <a:p>
            <a:pPr lvl="1">
              <a:buFont typeface="Wingdings" pitchFamily="2" charset="2"/>
              <a:buChar char="v"/>
            </a:pPr>
            <a:r>
              <a:rPr lang="en-US" altLang="en-US" sz="3200" b="1" dirty="0" smtClean="0"/>
              <a:t>Perfect receiver and reflector of God</a:t>
            </a:r>
          </a:p>
          <a:p>
            <a:pPr lvl="1">
              <a:buFont typeface="Wingdings" pitchFamily="2" charset="2"/>
              <a:buChar char="v"/>
            </a:pPr>
            <a:r>
              <a:rPr lang="en-US" altLang="en-US" sz="3200" b="1" dirty="0" smtClean="0"/>
              <a:t>All God is expressed in the Son</a:t>
            </a:r>
          </a:p>
          <a:p>
            <a:pPr lvl="1">
              <a:buFont typeface="Wingdings" pitchFamily="2" charset="2"/>
              <a:buChar char="v"/>
            </a:pPr>
            <a:r>
              <a:rPr lang="en-US" altLang="en-US" sz="3200" b="1" dirty="0" smtClean="0"/>
              <a:t>Jesus unites the coincidence of opposites</a:t>
            </a:r>
          </a:p>
        </p:txBody>
      </p:sp>
      <p:pic>
        <p:nvPicPr>
          <p:cNvPr id="12292" name="Picture 3" descr="RubilevTrinity - S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0"/>
            <a:ext cx="1903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Box 4"/>
          <p:cNvSpPr txBox="1">
            <a:spLocks noChangeArrowheads="1"/>
          </p:cNvSpPr>
          <p:nvPr/>
        </p:nvSpPr>
        <p:spPr bwMode="auto">
          <a:xfrm>
            <a:off x="5613400" y="830957"/>
            <a:ext cx="3505200"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Wingdings" pitchFamily="2" charset="2"/>
              <a:buChar char="v"/>
            </a:pPr>
            <a:r>
              <a:rPr lang="en-US" altLang="en-US" sz="3200" b="1" dirty="0">
                <a:latin typeface="Calibri" pitchFamily="34" charset="0"/>
              </a:rPr>
              <a:t>Both receives and produces [</a:t>
            </a:r>
            <a:r>
              <a:rPr lang="en-US" altLang="en-US" sz="3200" b="1" dirty="0" err="1">
                <a:latin typeface="Calibri" pitchFamily="34" charset="0"/>
              </a:rPr>
              <a:t>spiration</a:t>
            </a:r>
            <a:r>
              <a:rPr lang="en-US" altLang="en-US" sz="3200" b="1" dirty="0">
                <a:latin typeface="Calibri" pitchFamily="34" charset="0"/>
              </a:rPr>
              <a:t>]</a:t>
            </a:r>
          </a:p>
          <a:p>
            <a:pPr eaLnBrk="1" hangingPunct="1">
              <a:buFont typeface="Wingdings" pitchFamily="2" charset="2"/>
              <a:buChar char="v"/>
            </a:pPr>
            <a:r>
              <a:rPr lang="en-US" altLang="en-US" sz="3200" b="1" dirty="0">
                <a:latin typeface="Calibri" pitchFamily="34" charset="0"/>
              </a:rPr>
              <a:t>Dynamic center</a:t>
            </a:r>
          </a:p>
          <a:p>
            <a:pPr eaLnBrk="1" hangingPunct="1">
              <a:buFont typeface="Wingdings" pitchFamily="2" charset="2"/>
              <a:buChar char="v"/>
            </a:pPr>
            <a:r>
              <a:rPr lang="en-US" altLang="en-US" sz="3200" b="1" dirty="0">
                <a:latin typeface="Calibri" pitchFamily="34" charset="0"/>
              </a:rPr>
              <a:t>Exemplar - makes visible the ideas, thoughts, actions  [mind] of the Father</a:t>
            </a:r>
            <a:endParaRPr lang="en-US" altLang="en-US" sz="1600" b="1" dirty="0">
              <a:latin typeface="Calibri" pitchFamily="34" charset="0"/>
            </a:endParaRPr>
          </a:p>
          <a:p>
            <a:pPr eaLnBrk="1" hangingPunct="1">
              <a:buFont typeface="Wingdings" pitchFamily="2" charset="2"/>
              <a:buChar char="v"/>
            </a:pPr>
            <a:r>
              <a:rPr lang="en-US" altLang="en-US" sz="3200" b="1" dirty="0" smtClean="0">
                <a:latin typeface="Calibri" pitchFamily="34" charset="0"/>
              </a:rPr>
              <a:t>“. </a:t>
            </a:r>
            <a:r>
              <a:rPr lang="en-US" altLang="en-US" sz="3200" b="1" dirty="0">
                <a:latin typeface="Calibri" pitchFamily="34" charset="0"/>
              </a:rPr>
              <a:t>.  if you see me, you see the Father”</a:t>
            </a:r>
          </a:p>
        </p:txBody>
      </p:sp>
      <p:sp>
        <p:nvSpPr>
          <p:cNvPr id="2" name="Slide Number Placeholder 1"/>
          <p:cNvSpPr>
            <a:spLocks noGrp="1"/>
          </p:cNvSpPr>
          <p:nvPr>
            <p:ph type="sldNum" sz="quarter" idx="12"/>
          </p:nvPr>
        </p:nvSpPr>
        <p:spPr/>
        <p:txBody>
          <a:bodyPr/>
          <a:lstStyle/>
          <a:p>
            <a:fld id="{9555D667-6DFA-4909-A2CD-709236985C75}" type="slidenum">
              <a:rPr lang="en-US" smtClean="0"/>
              <a:t>31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123">
                                            <p:txEl>
                                              <p:pRg st="1" end="1"/>
                                            </p:txEl>
                                          </p:spTgt>
                                        </p:tgtEl>
                                        <p:attrNameLst>
                                          <p:attrName>style.visibility</p:attrName>
                                        </p:attrNameLst>
                                      </p:cBhvr>
                                      <p:to>
                                        <p:strVal val="visible"/>
                                      </p:to>
                                    </p:set>
                                    <p:animEffect transition="in" filter="checkerboard(across)">
                                      <p:cBhvr>
                                        <p:cTn id="7" dur="500"/>
                                        <p:tgtEl>
                                          <p:spTgt spid="512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123">
                                            <p:txEl>
                                              <p:pRg st="2" end="2"/>
                                            </p:txEl>
                                          </p:spTgt>
                                        </p:tgtEl>
                                        <p:attrNameLst>
                                          <p:attrName>style.visibility</p:attrName>
                                        </p:attrNameLst>
                                      </p:cBhvr>
                                      <p:to>
                                        <p:strVal val="visible"/>
                                      </p:to>
                                    </p:set>
                                    <p:animEffect transition="in" filter="checkerboard(across)">
                                      <p:cBhvr>
                                        <p:cTn id="12" dur="500"/>
                                        <p:tgtEl>
                                          <p:spTgt spid="51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123">
                                            <p:txEl>
                                              <p:pRg st="3" end="3"/>
                                            </p:txEl>
                                          </p:spTgt>
                                        </p:tgtEl>
                                        <p:attrNameLst>
                                          <p:attrName>style.visibility</p:attrName>
                                        </p:attrNameLst>
                                      </p:cBhvr>
                                      <p:to>
                                        <p:strVal val="visible"/>
                                      </p:to>
                                    </p:set>
                                    <p:animEffect transition="in" filter="checkerboard(across)">
                                      <p:cBhvr>
                                        <p:cTn id="17" dur="500"/>
                                        <p:tgtEl>
                                          <p:spTgt spid="512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123">
                                            <p:txEl>
                                              <p:pRg st="4" end="4"/>
                                            </p:txEl>
                                          </p:spTgt>
                                        </p:tgtEl>
                                        <p:attrNameLst>
                                          <p:attrName>style.visibility</p:attrName>
                                        </p:attrNameLst>
                                      </p:cBhvr>
                                      <p:to>
                                        <p:strVal val="visible"/>
                                      </p:to>
                                    </p:set>
                                    <p:animEffect transition="in" filter="checkerboard(across)">
                                      <p:cBhvr>
                                        <p:cTn id="22" dur="500"/>
                                        <p:tgtEl>
                                          <p:spTgt spid="512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nodeType="clickEffect">
                                  <p:stCondLst>
                                    <p:cond delay="0"/>
                                  </p:stCondLst>
                                  <p:childTnLst>
                                    <p:set>
                                      <p:cBhvr>
                                        <p:cTn id="26" dur="1" fill="hold">
                                          <p:stCondLst>
                                            <p:cond delay="0"/>
                                          </p:stCondLst>
                                        </p:cTn>
                                        <p:tgtEl>
                                          <p:spTgt spid="5125">
                                            <p:txEl>
                                              <p:pRg st="0" end="0"/>
                                            </p:txEl>
                                          </p:spTgt>
                                        </p:tgtEl>
                                        <p:attrNameLst>
                                          <p:attrName>style.visibility</p:attrName>
                                        </p:attrNameLst>
                                      </p:cBhvr>
                                      <p:to>
                                        <p:strVal val="visible"/>
                                      </p:to>
                                    </p:set>
                                    <p:animEffect transition="in" filter="diamond(in)">
                                      <p:cBhvr>
                                        <p:cTn id="27" dur="2000"/>
                                        <p:tgtEl>
                                          <p:spTgt spid="512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5125">
                                            <p:txEl>
                                              <p:pRg st="1" end="1"/>
                                            </p:txEl>
                                          </p:spTgt>
                                        </p:tgtEl>
                                        <p:attrNameLst>
                                          <p:attrName>style.visibility</p:attrName>
                                        </p:attrNameLst>
                                      </p:cBhvr>
                                      <p:to>
                                        <p:strVal val="visible"/>
                                      </p:to>
                                    </p:set>
                                    <p:animEffect transition="in" filter="diamond(in)">
                                      <p:cBhvr>
                                        <p:cTn id="32" dur="2000"/>
                                        <p:tgtEl>
                                          <p:spTgt spid="51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1" fill="hold">
                                          <p:stCondLst>
                                            <p:cond delay="0"/>
                                          </p:stCondLst>
                                        </p:cTn>
                                        <p:tgtEl>
                                          <p:spTgt spid="5125">
                                            <p:txEl>
                                              <p:pRg st="2" end="2"/>
                                            </p:txEl>
                                          </p:spTgt>
                                        </p:tgtEl>
                                        <p:attrNameLst>
                                          <p:attrName>style.visibility</p:attrName>
                                        </p:attrNameLst>
                                      </p:cBhvr>
                                      <p:to>
                                        <p:strVal val="visible"/>
                                      </p:to>
                                    </p:set>
                                    <p:animEffect transition="in" filter="diamond(in)">
                                      <p:cBhvr>
                                        <p:cTn id="37" dur="2000"/>
                                        <p:tgtEl>
                                          <p:spTgt spid="51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nodeType="clickEffect">
                                  <p:stCondLst>
                                    <p:cond delay="0"/>
                                  </p:stCondLst>
                                  <p:childTnLst>
                                    <p:set>
                                      <p:cBhvr>
                                        <p:cTn id="41" dur="1" fill="hold">
                                          <p:stCondLst>
                                            <p:cond delay="0"/>
                                          </p:stCondLst>
                                        </p:cTn>
                                        <p:tgtEl>
                                          <p:spTgt spid="5125">
                                            <p:txEl>
                                              <p:pRg st="3" end="3"/>
                                            </p:txEl>
                                          </p:spTgt>
                                        </p:tgtEl>
                                        <p:attrNameLst>
                                          <p:attrName>style.visibility</p:attrName>
                                        </p:attrNameLst>
                                      </p:cBhvr>
                                      <p:to>
                                        <p:strVal val="visible"/>
                                      </p:to>
                                    </p:set>
                                    <p:animEffect transition="in" filter="diamond(in)">
                                      <p:cBhvr>
                                        <p:cTn id="42" dur="2000"/>
                                        <p:tgtEl>
                                          <p:spTgt spid="51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RubilevTrinity - Spirit.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181600" y="0"/>
            <a:ext cx="2343150" cy="6858000"/>
          </a:xfrm>
        </p:spPr>
      </p:pic>
      <p:pic>
        <p:nvPicPr>
          <p:cNvPr id="5" name="Picture 4" descr="RubilevTrinity - Fath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0"/>
            <a:ext cx="19161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RubilevTrinity - Son.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08388" y="0"/>
            <a:ext cx="19034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9555D667-6DFA-4909-A2CD-709236985C75}" type="slidenum">
              <a:rPr lang="en-US" smtClean="0"/>
              <a:t>32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pPr>
              <a:defRPr/>
            </a:pPr>
            <a:fld id="{344E9EAF-C152-4EB4-A15A-2076E4A3F013}" type="slidenum">
              <a:rPr lang="en-GB"/>
              <a:pPr>
                <a:defRPr/>
              </a:pPr>
              <a:t>33</a:t>
            </a:fld>
            <a:endParaRPr lang="en-GB"/>
          </a:p>
        </p:txBody>
      </p:sp>
      <p:sp>
        <p:nvSpPr>
          <p:cNvPr id="18434" name="Text Box 2"/>
          <p:cNvSpPr txBox="1">
            <a:spLocks noChangeArrowheads="1"/>
          </p:cNvSpPr>
          <p:nvPr/>
        </p:nvSpPr>
        <p:spPr bwMode="auto">
          <a:xfrm>
            <a:off x="0" y="317500"/>
            <a:ext cx="9144000" cy="36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lnSpc>
                <a:spcPct val="90000"/>
              </a:lnSpc>
              <a:spcBef>
                <a:spcPts val="1750"/>
              </a:spcBef>
              <a:buClr>
                <a:srgbClr val="009900"/>
              </a:buClr>
              <a:buFont typeface="Arial" charset="0"/>
              <a:buNone/>
            </a:pPr>
            <a:r>
              <a:rPr lang="en-GB" altLang="en-US" sz="4000" b="1" i="1" dirty="0">
                <a:solidFill>
                  <a:srgbClr val="FF0000"/>
                </a:solidFill>
              </a:rPr>
              <a:t>Trinity</a:t>
            </a:r>
            <a:endParaRPr lang="en-GB" altLang="en-US" sz="3600" b="1" i="1" dirty="0">
              <a:solidFill>
                <a:srgbClr val="FF0000"/>
              </a:solidFill>
            </a:endParaRPr>
          </a:p>
          <a:p>
            <a:pPr lvl="1" eaLnBrk="1" hangingPunct="1">
              <a:lnSpc>
                <a:spcPct val="90000"/>
              </a:lnSpc>
              <a:buFont typeface="Arial" charset="0"/>
              <a:buNone/>
            </a:pPr>
            <a:r>
              <a:rPr lang="en-GB" altLang="en-US" sz="3600" i="1" dirty="0"/>
              <a:t>• </a:t>
            </a:r>
            <a:r>
              <a:rPr lang="en-GB" altLang="en-US" sz="3600" dirty="0"/>
              <a:t>humility, poverty, giving-ness is an essential aspect of God's nature of Love</a:t>
            </a:r>
            <a:r>
              <a:rPr lang="en-GB" altLang="en-US" sz="3600" i="1" dirty="0"/>
              <a:t> - </a:t>
            </a:r>
            <a:r>
              <a:rPr lang="en-GB" altLang="en-US" sz="3600" dirty="0"/>
              <a:t>[self-communication and expression]</a:t>
            </a:r>
          </a:p>
          <a:p>
            <a:pPr lvl="1" eaLnBrk="1" hangingPunct="1">
              <a:lnSpc>
                <a:spcPct val="90000"/>
              </a:lnSpc>
              <a:buFont typeface="Arial" charset="0"/>
              <a:buChar char="•"/>
            </a:pPr>
            <a:r>
              <a:rPr lang="en-GB" altLang="en-US" sz="3600" i="1" dirty="0" smtClean="0"/>
              <a:t> </a:t>
            </a:r>
            <a:r>
              <a:rPr lang="en-GB" altLang="en-US" sz="3600" dirty="0"/>
              <a:t>Fountain fullness – constantly outpouring, overflowing </a:t>
            </a:r>
          </a:p>
          <a:p>
            <a:pPr lvl="1" eaLnBrk="1" hangingPunct="1">
              <a:lnSpc>
                <a:spcPct val="90000"/>
              </a:lnSpc>
              <a:buFont typeface="Arial" charset="0"/>
              <a:buChar char="•"/>
            </a:pPr>
            <a:r>
              <a:rPr lang="en-GB" altLang="en-US" sz="3600" dirty="0"/>
              <a:t>  Fullness &amp; </a:t>
            </a:r>
            <a:r>
              <a:rPr lang="en-GB" altLang="en-US" sz="3600" dirty="0" smtClean="0"/>
              <a:t>emptiness</a:t>
            </a:r>
            <a:endParaRPr lang="en-GB" altLang="en-US" sz="3600" dirty="0"/>
          </a:p>
        </p:txBody>
      </p:sp>
      <p:sp>
        <p:nvSpPr>
          <p:cNvPr id="18435" name="Rectangle 3"/>
          <p:cNvSpPr>
            <a:spLocks noChangeArrowheads="1"/>
          </p:cNvSpPr>
          <p:nvPr/>
        </p:nvSpPr>
        <p:spPr bwMode="auto">
          <a:xfrm>
            <a:off x="546100" y="4267200"/>
            <a:ext cx="8077200" cy="2131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lnSpc>
                <a:spcPct val="80000"/>
              </a:lnSpc>
              <a:spcBef>
                <a:spcPts val="1750"/>
              </a:spcBef>
              <a:buClr>
                <a:srgbClr val="009900"/>
              </a:buClr>
              <a:buFont typeface="Arial" charset="0"/>
              <a:buNone/>
            </a:pPr>
            <a:r>
              <a:rPr lang="en-GB" altLang="en-US" sz="3200" b="1" i="1" dirty="0">
                <a:solidFill>
                  <a:srgbClr val="FF0000"/>
                </a:solidFill>
              </a:rPr>
              <a:t>“</a:t>
            </a:r>
            <a:r>
              <a:rPr lang="en-GB" altLang="en-US" sz="3200" b="1" i="1" dirty="0" err="1">
                <a:solidFill>
                  <a:srgbClr val="FF0000"/>
                </a:solidFill>
              </a:rPr>
              <a:t>bonum</a:t>
            </a:r>
            <a:r>
              <a:rPr lang="en-GB" altLang="en-US" sz="3200" b="1" i="1" dirty="0">
                <a:solidFill>
                  <a:srgbClr val="FF0000"/>
                </a:solidFill>
              </a:rPr>
              <a:t> sui </a:t>
            </a:r>
            <a:r>
              <a:rPr lang="en-GB" altLang="en-US" sz="3200" b="1" i="1" dirty="0" err="1">
                <a:solidFill>
                  <a:srgbClr val="FF0000"/>
                </a:solidFill>
              </a:rPr>
              <a:t>diffusivum</a:t>
            </a:r>
            <a:r>
              <a:rPr lang="en-GB" altLang="en-US" sz="3200" b="1" i="1" dirty="0">
                <a:solidFill>
                  <a:srgbClr val="FF0000"/>
                </a:solidFill>
              </a:rPr>
              <a:t> </a:t>
            </a:r>
            <a:r>
              <a:rPr lang="en-GB" altLang="en-US" sz="3200" b="1" i="1" dirty="0" err="1">
                <a:solidFill>
                  <a:srgbClr val="FF0000"/>
                </a:solidFill>
              </a:rPr>
              <a:t>est</a:t>
            </a:r>
            <a:r>
              <a:rPr lang="en-GB" altLang="en-US" sz="3200" b="1" i="1" dirty="0">
                <a:solidFill>
                  <a:srgbClr val="FF0000"/>
                </a:solidFill>
              </a:rPr>
              <a:t>”  </a:t>
            </a:r>
          </a:p>
          <a:p>
            <a:pPr eaLnBrk="1" hangingPunct="1">
              <a:lnSpc>
                <a:spcPct val="80000"/>
              </a:lnSpc>
              <a:spcBef>
                <a:spcPts val="1750"/>
              </a:spcBef>
              <a:buClr>
                <a:srgbClr val="009900"/>
              </a:buClr>
              <a:buFont typeface="Arial" charset="0"/>
              <a:buNone/>
            </a:pPr>
            <a:r>
              <a:rPr lang="en-GB" altLang="en-US" sz="3200" b="1" i="1" dirty="0">
                <a:solidFill>
                  <a:srgbClr val="FF0000"/>
                </a:solidFill>
              </a:rPr>
              <a:t>	</a:t>
            </a:r>
            <a:r>
              <a:rPr lang="en-GB" altLang="en-US" sz="3200" b="1" i="1" dirty="0" smtClean="0">
                <a:solidFill>
                  <a:srgbClr val="FF0000"/>
                </a:solidFill>
              </a:rPr>
              <a:t>goodness </a:t>
            </a:r>
            <a:r>
              <a:rPr lang="en-GB" altLang="en-US" sz="3200" b="1" i="1" dirty="0">
                <a:solidFill>
                  <a:srgbClr val="FF0000"/>
                </a:solidFill>
              </a:rPr>
              <a:t>is diffusive by its very nature</a:t>
            </a:r>
          </a:p>
          <a:p>
            <a:pPr eaLnBrk="1" hangingPunct="1">
              <a:lnSpc>
                <a:spcPct val="80000"/>
              </a:lnSpc>
              <a:spcBef>
                <a:spcPts val="1750"/>
              </a:spcBef>
              <a:buClr>
                <a:srgbClr val="009900"/>
              </a:buClr>
              <a:buFont typeface="Arial" charset="0"/>
              <a:buNone/>
            </a:pPr>
            <a:r>
              <a:rPr lang="en-GB" altLang="en-US" sz="3200" b="1" i="1" dirty="0">
                <a:solidFill>
                  <a:srgbClr val="FF0000"/>
                </a:solidFill>
              </a:rPr>
              <a:t>	this is the very heart of Franciscan Theology</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3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3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43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basinlaton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495800" y="3375025"/>
            <a:ext cx="4648200" cy="3482975"/>
          </a:xfrm>
        </p:spPr>
      </p:pic>
      <p:pic>
        <p:nvPicPr>
          <p:cNvPr id="6" name="Picture 5" descr="monacocity0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3848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bApollon2-v.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3887788"/>
            <a:ext cx="4495800"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fountainofneptun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64025" y="0"/>
            <a:ext cx="48799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descr="germany-munich-hildebrand-fountain-~-f0007295.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84350" y="287338"/>
            <a:ext cx="5454650" cy="657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9555D667-6DFA-4909-A2CD-709236985C75}" type="slidenum">
              <a:rPr lang="en-US" smtClean="0"/>
              <a:t>34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par>
                                <p:cTn id="18" presetID="8"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diamond(in)">
                                      <p:cBhvr>
                                        <p:cTn id="20" dur="2000"/>
                                        <p:tgtEl>
                                          <p:spTgt spid="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0" y="0"/>
            <a:ext cx="7772400" cy="868363"/>
          </a:xfrm>
        </p:spPr>
        <p:txBody>
          <a:bodyPr/>
          <a:lstStyle/>
          <a:p>
            <a:pPr eaLnBrk="1" hangingPunct="1"/>
            <a:r>
              <a:rPr lang="en-US" altLang="en-US" b="1" dirty="0" smtClean="0"/>
              <a:t>Coincidence of Opposites</a:t>
            </a:r>
          </a:p>
        </p:txBody>
      </p:sp>
      <p:sp>
        <p:nvSpPr>
          <p:cNvPr id="16387" name="Content Placeholder 2"/>
          <p:cNvSpPr>
            <a:spLocks noGrp="1"/>
          </p:cNvSpPr>
          <p:nvPr>
            <p:ph idx="1"/>
          </p:nvPr>
        </p:nvSpPr>
        <p:spPr>
          <a:xfrm>
            <a:off x="228600" y="1143000"/>
            <a:ext cx="8610600" cy="5486400"/>
          </a:xfrm>
        </p:spPr>
        <p:txBody>
          <a:bodyPr/>
          <a:lstStyle/>
          <a:p>
            <a:pPr eaLnBrk="1" hangingPunct="1"/>
            <a:r>
              <a:rPr lang="en-US" altLang="en-US" sz="3600" b="1" dirty="0" smtClean="0"/>
              <a:t>Father = total generativity – total giving</a:t>
            </a:r>
          </a:p>
          <a:p>
            <a:pPr eaLnBrk="1" hangingPunct="1"/>
            <a:r>
              <a:rPr lang="en-US" altLang="en-US" sz="3600" b="1" dirty="0" smtClean="0"/>
              <a:t>Spirit = total receptivity (from Father &amp; Son)</a:t>
            </a:r>
          </a:p>
          <a:p>
            <a:pPr eaLnBrk="1" hangingPunct="1"/>
            <a:r>
              <a:rPr lang="en-US" altLang="en-US" sz="3600" b="1" dirty="0" smtClean="0"/>
              <a:t>Beloved Son = total giving and total receptivity – receives all the Father is and reflects it all back</a:t>
            </a:r>
          </a:p>
          <a:p>
            <a:pPr eaLnBrk="1" hangingPunct="1"/>
            <a:r>
              <a:rPr lang="en-US" altLang="en-US" sz="3600" b="1" dirty="0" smtClean="0"/>
              <a:t>These characteristics fulfill all possibilities of perfect Love and mutuality</a:t>
            </a:r>
          </a:p>
        </p:txBody>
      </p:sp>
      <p:sp>
        <p:nvSpPr>
          <p:cNvPr id="2" name="Slide Number Placeholder 1"/>
          <p:cNvSpPr>
            <a:spLocks noGrp="1"/>
          </p:cNvSpPr>
          <p:nvPr>
            <p:ph type="sldNum" sz="quarter" idx="12"/>
          </p:nvPr>
        </p:nvSpPr>
        <p:spPr/>
        <p:txBody>
          <a:bodyPr/>
          <a:lstStyle/>
          <a:p>
            <a:fld id="{9555D667-6DFA-4909-A2CD-709236985C75}" type="slidenum">
              <a:rPr lang="en-US" smtClean="0"/>
              <a:t>35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274638"/>
            <a:ext cx="8077200" cy="792162"/>
          </a:xfrm>
        </p:spPr>
        <p:txBody>
          <a:bodyPr/>
          <a:lstStyle/>
          <a:p>
            <a:r>
              <a:rPr lang="en-US" altLang="en-US" b="1" dirty="0" smtClean="0"/>
              <a:t>The </a:t>
            </a:r>
            <a:r>
              <a:rPr lang="en-US" altLang="en-US" b="1" dirty="0" err="1" smtClean="0"/>
              <a:t>Breviloquium</a:t>
            </a:r>
            <a:endParaRPr lang="en-US" altLang="en-US" b="1" dirty="0" smtClean="0"/>
          </a:p>
        </p:txBody>
      </p:sp>
      <p:sp>
        <p:nvSpPr>
          <p:cNvPr id="17411" name="Content Placeholder 2"/>
          <p:cNvSpPr>
            <a:spLocks noGrp="1"/>
          </p:cNvSpPr>
          <p:nvPr>
            <p:ph idx="1"/>
          </p:nvPr>
        </p:nvSpPr>
        <p:spPr>
          <a:xfrm>
            <a:off x="457200" y="1143000"/>
            <a:ext cx="8229600" cy="5257800"/>
          </a:xfrm>
        </p:spPr>
        <p:txBody>
          <a:bodyPr>
            <a:normAutofit fontScale="92500"/>
          </a:bodyPr>
          <a:lstStyle/>
          <a:p>
            <a:pPr marL="0" indent="0">
              <a:buNone/>
            </a:pPr>
            <a:r>
              <a:rPr lang="en-US" altLang="en-US" sz="4000" b="1" dirty="0" smtClean="0"/>
              <a:t>Book 1 -- </a:t>
            </a:r>
            <a:r>
              <a:rPr lang="en-GB" altLang="en-US" sz="4400" b="1" i="1" dirty="0" smtClean="0">
                <a:solidFill>
                  <a:srgbClr val="FF0000"/>
                </a:solidFill>
              </a:rPr>
              <a:t>Book of Creation: </a:t>
            </a:r>
          </a:p>
          <a:p>
            <a:r>
              <a:rPr lang="en-GB" altLang="en-US" b="1" dirty="0" smtClean="0"/>
              <a:t>The created world is like a book in which its maker, the Trinity, shines forth, is represented and can be read at three levels of expression:</a:t>
            </a:r>
            <a:endParaRPr lang="en-GB" altLang="en-US" b="1" dirty="0" smtClean="0">
              <a:solidFill>
                <a:srgbClr val="FFFF00"/>
              </a:solidFill>
            </a:endParaRPr>
          </a:p>
          <a:p>
            <a:pPr lvl="1">
              <a:lnSpc>
                <a:spcPct val="80000"/>
              </a:lnSpc>
              <a:spcBef>
                <a:spcPts val="1750"/>
              </a:spcBef>
              <a:buClr>
                <a:srgbClr val="FFFF00"/>
              </a:buClr>
            </a:pPr>
            <a:r>
              <a:rPr lang="en-GB" altLang="en-US" sz="3200" b="1" dirty="0" smtClean="0">
                <a:solidFill>
                  <a:srgbClr val="FF0000"/>
                </a:solidFill>
              </a:rPr>
              <a:t>  </a:t>
            </a:r>
            <a:r>
              <a:rPr lang="en-GB" altLang="en-US" sz="3200" b="1" i="1" dirty="0" smtClean="0">
                <a:solidFill>
                  <a:srgbClr val="FF0000"/>
                </a:solidFill>
              </a:rPr>
              <a:t>vestige</a:t>
            </a:r>
            <a:r>
              <a:rPr lang="en-GB" altLang="en-US" sz="3200" b="1" dirty="0" smtClean="0"/>
              <a:t>, is found in all creation</a:t>
            </a:r>
          </a:p>
          <a:p>
            <a:pPr lvl="1">
              <a:lnSpc>
                <a:spcPct val="80000"/>
              </a:lnSpc>
              <a:spcBef>
                <a:spcPts val="1750"/>
              </a:spcBef>
              <a:buClr>
                <a:srgbClr val="FFFF00"/>
              </a:buClr>
            </a:pPr>
            <a:r>
              <a:rPr lang="en-GB" altLang="en-US" sz="3200" b="1" dirty="0" smtClean="0">
                <a:solidFill>
                  <a:srgbClr val="FF0000"/>
                </a:solidFill>
              </a:rPr>
              <a:t>  </a:t>
            </a:r>
            <a:r>
              <a:rPr lang="en-GB" altLang="en-US" sz="3200" b="1" i="1" dirty="0" smtClean="0">
                <a:solidFill>
                  <a:srgbClr val="FF0000"/>
                </a:solidFill>
              </a:rPr>
              <a:t>image</a:t>
            </a:r>
            <a:r>
              <a:rPr lang="en-GB" altLang="en-US" sz="3200" b="1" dirty="0" smtClean="0"/>
              <a:t>, is found only in intellectual beings or rational spirits</a:t>
            </a:r>
          </a:p>
          <a:p>
            <a:pPr lvl="1">
              <a:lnSpc>
                <a:spcPct val="80000"/>
              </a:lnSpc>
              <a:spcBef>
                <a:spcPts val="1750"/>
              </a:spcBef>
              <a:buClr>
                <a:srgbClr val="FFFF00"/>
              </a:buClr>
            </a:pPr>
            <a:r>
              <a:rPr lang="en-GB" altLang="en-US" sz="3200" b="1" dirty="0" smtClean="0">
                <a:solidFill>
                  <a:srgbClr val="FF0000"/>
                </a:solidFill>
              </a:rPr>
              <a:t>  </a:t>
            </a:r>
            <a:r>
              <a:rPr lang="en-GB" altLang="en-US" sz="3200" b="1" i="1" dirty="0" smtClean="0">
                <a:solidFill>
                  <a:srgbClr val="FF0000"/>
                </a:solidFill>
              </a:rPr>
              <a:t>similitude</a:t>
            </a:r>
            <a:r>
              <a:rPr lang="en-GB" altLang="en-US" sz="3200" b="1" dirty="0"/>
              <a:t>,</a:t>
            </a:r>
            <a:r>
              <a:rPr lang="en-GB" altLang="en-US" sz="3200" b="1" dirty="0" smtClean="0"/>
              <a:t> is found only in those creatures which have become conformed to God</a:t>
            </a:r>
          </a:p>
        </p:txBody>
      </p:sp>
      <p:sp>
        <p:nvSpPr>
          <p:cNvPr id="2" name="Slide Number Placeholder 1"/>
          <p:cNvSpPr>
            <a:spLocks noGrp="1"/>
          </p:cNvSpPr>
          <p:nvPr>
            <p:ph type="sldNum" sz="quarter" idx="12"/>
          </p:nvPr>
        </p:nvSpPr>
        <p:spPr/>
        <p:txBody>
          <a:bodyPr/>
          <a:lstStyle/>
          <a:p>
            <a:fld id="{9555D667-6DFA-4909-A2CD-709236985C75}" type="slidenum">
              <a:rPr lang="en-US" smtClean="0"/>
              <a:t>36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624EE17-3B77-4A5A-A21F-5546DFEE512A}" type="slidenum">
              <a:rPr lang="en-GB"/>
              <a:pPr>
                <a:defRPr/>
              </a:pPr>
              <a:t>37</a:t>
            </a:fld>
            <a:endParaRPr lang="en-GB"/>
          </a:p>
        </p:txBody>
      </p:sp>
      <p:sp>
        <p:nvSpPr>
          <p:cNvPr id="17411" name="Rectangle 1"/>
          <p:cNvSpPr>
            <a:spLocks noChangeArrowheads="1"/>
          </p:cNvSpPr>
          <p:nvPr/>
        </p:nvSpPr>
        <p:spPr bwMode="auto">
          <a:xfrm>
            <a:off x="228600" y="1371600"/>
            <a:ext cx="8763000" cy="4894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lnSpc>
                <a:spcPct val="80000"/>
              </a:lnSpc>
              <a:spcBef>
                <a:spcPts val="1750"/>
              </a:spcBef>
              <a:buClr>
                <a:srgbClr val="009900"/>
              </a:buClr>
            </a:pPr>
            <a:r>
              <a:rPr lang="en-GB" altLang="en-US" sz="3600" b="1" dirty="0">
                <a:latin typeface="+mn-lt"/>
              </a:rPr>
              <a:t>Jesus is God’s masterpiece and therefore the blueprint of creation</a:t>
            </a:r>
            <a:endParaRPr lang="en-GB" altLang="en-US" sz="1600" b="1" dirty="0">
              <a:latin typeface="+mn-lt"/>
            </a:endParaRPr>
          </a:p>
          <a:p>
            <a:pPr eaLnBrk="1" hangingPunct="1">
              <a:lnSpc>
                <a:spcPct val="80000"/>
              </a:lnSpc>
              <a:spcBef>
                <a:spcPts val="1750"/>
              </a:spcBef>
              <a:buClr>
                <a:srgbClr val="009900"/>
              </a:buClr>
            </a:pPr>
            <a:endParaRPr lang="en-GB" altLang="en-US" sz="1600" b="1" dirty="0">
              <a:latin typeface="+mn-lt"/>
            </a:endParaRPr>
          </a:p>
          <a:p>
            <a:pPr lvl="1" eaLnBrk="1" hangingPunct="1">
              <a:lnSpc>
                <a:spcPct val="70000"/>
              </a:lnSpc>
              <a:spcBef>
                <a:spcPts val="1500"/>
              </a:spcBef>
            </a:pPr>
            <a:r>
              <a:rPr lang="en-GB" altLang="en-US" sz="3600" b="1" i="1" dirty="0">
                <a:latin typeface="+mn-lt"/>
              </a:rPr>
              <a:t>•  goal and focus of all creation</a:t>
            </a:r>
            <a:endParaRPr lang="en-GB" altLang="en-US" sz="1600" b="1" i="1" dirty="0">
              <a:latin typeface="+mn-lt"/>
            </a:endParaRPr>
          </a:p>
          <a:p>
            <a:pPr lvl="1" eaLnBrk="1" hangingPunct="1">
              <a:lnSpc>
                <a:spcPct val="70000"/>
              </a:lnSpc>
              <a:spcBef>
                <a:spcPts val="1500"/>
              </a:spcBef>
            </a:pPr>
            <a:endParaRPr lang="en-GB" altLang="en-US" sz="1600" b="1" i="1" dirty="0">
              <a:latin typeface="+mn-lt"/>
            </a:endParaRPr>
          </a:p>
          <a:p>
            <a:pPr lvl="1" eaLnBrk="1" hangingPunct="1">
              <a:lnSpc>
                <a:spcPct val="70000"/>
              </a:lnSpc>
              <a:spcBef>
                <a:spcPts val="1500"/>
              </a:spcBef>
            </a:pPr>
            <a:r>
              <a:rPr lang="en-GB" altLang="en-US" sz="3600" b="1" i="1" dirty="0">
                <a:latin typeface="+mn-lt"/>
              </a:rPr>
              <a:t>•  completes and is the fullness of creation, begins the notion of cosmic Christology</a:t>
            </a:r>
          </a:p>
          <a:p>
            <a:pPr lvl="1" eaLnBrk="1" hangingPunct="1">
              <a:lnSpc>
                <a:spcPct val="70000"/>
              </a:lnSpc>
              <a:spcBef>
                <a:spcPts val="1500"/>
              </a:spcBef>
            </a:pPr>
            <a:endParaRPr lang="en-GB" altLang="en-US" sz="3600" b="1" i="1" dirty="0" smtClean="0">
              <a:latin typeface="+mn-lt"/>
            </a:endParaRPr>
          </a:p>
          <a:p>
            <a:pPr lvl="1" eaLnBrk="1" hangingPunct="1">
              <a:lnSpc>
                <a:spcPct val="70000"/>
              </a:lnSpc>
              <a:spcBef>
                <a:spcPts val="1500"/>
              </a:spcBef>
            </a:pPr>
            <a:r>
              <a:rPr lang="en-GB" altLang="en-US" sz="3600" b="1" dirty="0" smtClean="0">
                <a:solidFill>
                  <a:srgbClr val="FFFF00"/>
                </a:solidFill>
                <a:latin typeface="+mn-lt"/>
              </a:rPr>
              <a:t> </a:t>
            </a:r>
            <a:r>
              <a:rPr lang="en-GB" altLang="en-US" sz="3600" b="1" dirty="0" smtClean="0">
                <a:solidFill>
                  <a:srgbClr val="FF0000"/>
                </a:solidFill>
                <a:latin typeface="+mn-lt"/>
              </a:rPr>
              <a:t>Lastly </a:t>
            </a:r>
            <a:r>
              <a:rPr lang="en-GB" altLang="en-US" sz="3600" b="1" dirty="0">
                <a:solidFill>
                  <a:srgbClr val="FF0000"/>
                </a:solidFill>
                <a:latin typeface="+mn-lt"/>
              </a:rPr>
              <a:t>and least </a:t>
            </a:r>
            <a:r>
              <a:rPr lang="en-GB" altLang="en-US" sz="3600" b="1" dirty="0" smtClean="0">
                <a:solidFill>
                  <a:srgbClr val="FF0000"/>
                </a:solidFill>
                <a:latin typeface="+mn-lt"/>
              </a:rPr>
              <a:t>important: </a:t>
            </a:r>
            <a:r>
              <a:rPr lang="en-GB" altLang="en-US" sz="3600" b="1" dirty="0">
                <a:solidFill>
                  <a:srgbClr val="FF0000"/>
                </a:solidFill>
                <a:latin typeface="+mn-lt"/>
              </a:rPr>
              <a:t>Jesus in the Incarnation as a remedy for sin</a:t>
            </a:r>
          </a:p>
        </p:txBody>
      </p:sp>
      <p:sp>
        <p:nvSpPr>
          <p:cNvPr id="9220" name="Rectangle 2"/>
          <p:cNvSpPr>
            <a:spLocks noChangeArrowheads="1"/>
          </p:cNvSpPr>
          <p:nvPr/>
        </p:nvSpPr>
        <p:spPr bwMode="auto">
          <a:xfrm>
            <a:off x="419100" y="488156"/>
            <a:ext cx="8247063" cy="636201"/>
          </a:xfrm>
          <a:prstGeom prst="rect">
            <a:avLst/>
          </a:prstGeom>
          <a:noFill/>
          <a:ln w="9525">
            <a:noFill/>
            <a:round/>
            <a:headEnd/>
            <a:tailEnd/>
          </a:ln>
        </p:spPr>
        <p:txBody>
          <a:bodyPr wrap="square" lIns="90000" tIns="46800" rIns="90000" bIns="46800">
            <a:spAutoFit/>
          </a:bodyPr>
          <a:lstStyle/>
          <a:p>
            <a:pPr>
              <a:lnSpc>
                <a:spcPct val="80000"/>
              </a:lnSpc>
              <a:spcBef>
                <a:spcPts val="1750"/>
              </a:spcBef>
              <a:buClr>
                <a:srgbClr val="009900"/>
              </a:buCl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0000"/>
                </a:solidFill>
                <a:latin typeface="+mj-lt"/>
              </a:rPr>
              <a:t>Book 2 – </a:t>
            </a:r>
            <a:r>
              <a:rPr lang="en-GB" sz="4400" b="1" dirty="0">
                <a:solidFill>
                  <a:srgbClr val="FF0000"/>
                </a:solidFill>
                <a:latin typeface="+mj-lt"/>
              </a:rPr>
              <a:t>Book of Life  -- </a:t>
            </a:r>
            <a:r>
              <a:rPr lang="en-GB" sz="4400" b="1" i="1" dirty="0">
                <a:solidFill>
                  <a:srgbClr val="FF0000"/>
                </a:solidFill>
              </a:rPr>
              <a:t>Jesus Chris</a:t>
            </a:r>
            <a:r>
              <a:rPr lang="en-GB" sz="3600" b="1" i="1" dirty="0">
                <a:solidFill>
                  <a:srgbClr val="FF0000"/>
                </a:solidFill>
              </a:rPr>
              <a:t>t</a:t>
            </a:r>
            <a:r>
              <a:rPr lang="en-GB" sz="3600" b="1" dirty="0">
                <a:solidFill>
                  <a:srgbClr val="FF0000"/>
                </a:solidFill>
                <a:latin typeface="+mj-lt"/>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2"/>
          </p:nvPr>
        </p:nvSpPr>
        <p:spPr/>
        <p:txBody>
          <a:bodyPr/>
          <a:lstStyle/>
          <a:p>
            <a:pPr>
              <a:defRPr/>
            </a:pPr>
            <a:fld id="{8883F3AE-FC74-461D-B9D8-6A1CC6D64AE9}" type="slidenum">
              <a:rPr lang="en-GB"/>
              <a:pPr>
                <a:defRPr/>
              </a:pPr>
              <a:t>38</a:t>
            </a:fld>
            <a:endParaRPr lang="en-GB"/>
          </a:p>
        </p:txBody>
      </p:sp>
      <p:sp>
        <p:nvSpPr>
          <p:cNvPr id="20481" name="Text Box 1"/>
          <p:cNvSpPr txBox="1">
            <a:spLocks noChangeArrowheads="1"/>
          </p:cNvSpPr>
          <p:nvPr/>
        </p:nvSpPr>
        <p:spPr bwMode="auto">
          <a:xfrm>
            <a:off x="914400" y="1154113"/>
            <a:ext cx="7065963"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buClr>
                <a:srgbClr val="009900"/>
              </a:buClr>
              <a:buFont typeface="Arial" charset="0"/>
              <a:buNone/>
            </a:pPr>
            <a:r>
              <a:rPr lang="en-GB" altLang="en-US" sz="3200" b="1" i="1" dirty="0"/>
              <a:t>God comes down (Path of Descent)</a:t>
            </a:r>
          </a:p>
        </p:txBody>
      </p:sp>
      <p:sp>
        <p:nvSpPr>
          <p:cNvPr id="18436" name="Text Box 2"/>
          <p:cNvSpPr txBox="1">
            <a:spLocks noChangeArrowheads="1"/>
          </p:cNvSpPr>
          <p:nvPr/>
        </p:nvSpPr>
        <p:spPr bwMode="auto">
          <a:xfrm>
            <a:off x="533400" y="228600"/>
            <a:ext cx="6324600" cy="710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spcBef>
                <a:spcPts val="1250"/>
              </a:spcBef>
              <a:buClr>
                <a:srgbClr val="CC0000"/>
              </a:buClr>
              <a:buFont typeface="Arial Black" pitchFamily="34" charset="0"/>
              <a:buNone/>
            </a:pPr>
            <a:r>
              <a:rPr lang="en-GB" altLang="en-US" sz="4000" i="1" dirty="0" smtClean="0">
                <a:solidFill>
                  <a:srgbClr val="FF0000"/>
                </a:solidFill>
                <a:latin typeface="Arial Black" pitchFamily="34" charset="0"/>
              </a:rPr>
              <a:t>Incarnation</a:t>
            </a:r>
            <a:endParaRPr lang="en-GB" altLang="en-US" sz="4000" i="1" dirty="0">
              <a:solidFill>
                <a:srgbClr val="FF0000"/>
              </a:solidFill>
              <a:latin typeface="Arial Black" pitchFamily="34" charset="0"/>
            </a:endParaRPr>
          </a:p>
        </p:txBody>
      </p:sp>
      <p:sp>
        <p:nvSpPr>
          <p:cNvPr id="20483" name="Rectangle 3"/>
          <p:cNvSpPr>
            <a:spLocks noChangeArrowheads="1"/>
          </p:cNvSpPr>
          <p:nvPr/>
        </p:nvSpPr>
        <p:spPr bwMode="auto">
          <a:xfrm>
            <a:off x="381000" y="1836738"/>
            <a:ext cx="8504238"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buClr>
                <a:srgbClr val="009900"/>
              </a:buClr>
              <a:buFont typeface="Arial" charset="0"/>
              <a:buNone/>
            </a:pPr>
            <a:r>
              <a:rPr lang="en-GB" altLang="en-US" sz="3200" b="1" i="1" dirty="0"/>
              <a:t>God bends down to embrace us in Love, </a:t>
            </a:r>
          </a:p>
          <a:p>
            <a:pPr eaLnBrk="1" hangingPunct="1">
              <a:buClr>
                <a:srgbClr val="009900"/>
              </a:buClr>
              <a:buFont typeface="Arial" charset="0"/>
              <a:buNone/>
            </a:pPr>
            <a:r>
              <a:rPr lang="en-GB" altLang="en-US" sz="3200" b="1" i="1" dirty="0"/>
              <a:t>	 to lift up our nature and all of creation  </a:t>
            </a:r>
          </a:p>
          <a:p>
            <a:pPr algn="ctr" eaLnBrk="1" hangingPunct="1">
              <a:buClr>
                <a:srgbClr val="009900"/>
              </a:buClr>
              <a:buFont typeface="Arial" charset="0"/>
              <a:buNone/>
            </a:pPr>
            <a:r>
              <a:rPr lang="en-GB" altLang="en-US" sz="3200" b="1" i="1" dirty="0"/>
              <a:t>        to invite us into the Dance of the Trinity</a:t>
            </a:r>
          </a:p>
        </p:txBody>
      </p:sp>
      <p:sp>
        <p:nvSpPr>
          <p:cNvPr id="20484" name="Rectangle 4"/>
          <p:cNvSpPr>
            <a:spLocks noChangeArrowheads="1"/>
          </p:cNvSpPr>
          <p:nvPr/>
        </p:nvSpPr>
        <p:spPr bwMode="auto">
          <a:xfrm>
            <a:off x="609600" y="4114800"/>
            <a:ext cx="8083550"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buClr>
                <a:srgbClr val="009900"/>
              </a:buClr>
              <a:buFont typeface="Arial" charset="0"/>
              <a:buNone/>
            </a:pPr>
            <a:r>
              <a:rPr lang="en-GB" altLang="en-US" sz="2800" b="1" i="1" dirty="0"/>
              <a:t>If God bends down in love for us through the Word Incarnate, then we who are</a:t>
            </a:r>
            <a:r>
              <a:rPr lang="en-GB" altLang="en-US" sz="2800" b="1" i="1" dirty="0">
                <a:solidFill>
                  <a:srgbClr val="FF0000"/>
                </a:solidFill>
              </a:rPr>
              <a:t> “little words”</a:t>
            </a:r>
            <a:r>
              <a:rPr lang="en-GB" altLang="en-US" sz="2800" b="1" i="1" dirty="0">
                <a:solidFill>
                  <a:srgbClr val="FFFF00"/>
                </a:solidFill>
              </a:rPr>
              <a:t> </a:t>
            </a:r>
            <a:r>
              <a:rPr lang="en-GB" altLang="en-US" sz="2800" b="1" i="1" dirty="0"/>
              <a:t>must bend down in love for one another and for all creation if the universe is to find its fullness in Christ</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0481"/>
                                        </p:tgtEl>
                                        <p:attrNameLst>
                                          <p:attrName>style.visibility</p:attrName>
                                        </p:attrNameLst>
                                      </p:cBhvr>
                                      <p:to>
                                        <p:strVal val="visible"/>
                                      </p:to>
                                    </p:set>
                                    <p:anim calcmode="lin" valueType="num">
                                      <p:cBhvr>
                                        <p:cTn id="7" dur="500" fill="hold"/>
                                        <p:tgtEl>
                                          <p:spTgt spid="20481"/>
                                        </p:tgtEl>
                                        <p:attrNameLst>
                                          <p:attrName>ppt_x</p:attrName>
                                        </p:attrNameLst>
                                      </p:cBhvr>
                                      <p:tavLst>
                                        <p:tav tm="100000">
                                          <p:val>
                                            <p:strVal val="1+#ppt_w/2"/>
                                          </p:val>
                                        </p:tav>
                                        <p:tav>
                                          <p:val>
                                            <p:strVal val="#ppt_x"/>
                                          </p:val>
                                        </p:tav>
                                      </p:tavLst>
                                    </p:anim>
                                    <p:anim calcmode="lin" valueType="num">
                                      <p:cBhvr>
                                        <p:cTn id="8" dur="500" fill="hold"/>
                                        <p:tgtEl>
                                          <p:spTgt spid="20481"/>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20483"/>
                                        </p:tgtEl>
                                        <p:attrNameLst>
                                          <p:attrName>style.visibility</p:attrName>
                                        </p:attrNameLst>
                                      </p:cBhvr>
                                      <p:to>
                                        <p:strVal val="visible"/>
                                      </p:to>
                                    </p:set>
                                    <p:anim calcmode="lin" valueType="num">
                                      <p:cBhvr>
                                        <p:cTn id="13" dur="500" fill="hold"/>
                                        <p:tgtEl>
                                          <p:spTgt spid="20483"/>
                                        </p:tgtEl>
                                        <p:attrNameLst>
                                          <p:attrName>ppt_x</p:attrName>
                                        </p:attrNameLst>
                                      </p:cBhvr>
                                      <p:tavLst>
                                        <p:tav tm="100000">
                                          <p:val>
                                            <p:strVal val="1+#ppt_w/2"/>
                                          </p:val>
                                        </p:tav>
                                        <p:tav>
                                          <p:val>
                                            <p:strVal val="#ppt_x"/>
                                          </p:val>
                                        </p:tav>
                                      </p:tavLst>
                                    </p:anim>
                                    <p:anim calcmode="lin" valueType="num">
                                      <p:cBhvr>
                                        <p:cTn id="14" dur="500" fill="hold"/>
                                        <p:tgtEl>
                                          <p:spTgt spid="20483"/>
                                        </p:tgtEl>
                                        <p:attrNameLst>
                                          <p:attrName>ppt_y</p:attrName>
                                        </p:attrNameLst>
                                      </p:cBhvr>
                                      <p:tavLst>
                                        <p:tav tm="100000">
                                          <p:val>
                                            <p:strVal val="#ppt_y"/>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484"/>
                                        </p:tgtEl>
                                        <p:attrNameLst>
                                          <p:attrName>style.visibility</p:attrName>
                                        </p:attrNameLst>
                                      </p:cBhvr>
                                      <p:to>
                                        <p:strVal val="visible"/>
                                      </p:to>
                                    </p:set>
                                    <p:anim calcmode="lin" valueType="num">
                                      <p:cBhvr>
                                        <p:cTn id="19" dur="500" fill="hold"/>
                                        <p:tgtEl>
                                          <p:spTgt spid="20484"/>
                                        </p:tgtEl>
                                        <p:attrNameLst>
                                          <p:attrName>ppt_x</p:attrName>
                                        </p:attrNameLst>
                                      </p:cBhvr>
                                      <p:tavLst>
                                        <p:tav tm="100000">
                                          <p:val>
                                            <p:strVal val="#ppt_x"/>
                                          </p:val>
                                        </p:tav>
                                        <p:tav>
                                          <p:val>
                                            <p:strVal val="#ppt_x"/>
                                          </p:val>
                                        </p:tav>
                                      </p:tavLst>
                                    </p:anim>
                                    <p:anim calcmode="lin" valueType="num">
                                      <p:cBhvr>
                                        <p:cTn id="20" dur="500" fill="hold"/>
                                        <p:tgtEl>
                                          <p:spTgt spid="20484"/>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altLang="en-US" b="1" dirty="0" smtClean="0"/>
              <a:t>The Soul’s Journey Into God</a:t>
            </a:r>
          </a:p>
        </p:txBody>
      </p:sp>
      <p:sp>
        <p:nvSpPr>
          <p:cNvPr id="19459" name="Content Placeholder 2"/>
          <p:cNvSpPr>
            <a:spLocks noGrp="1"/>
          </p:cNvSpPr>
          <p:nvPr>
            <p:ph idx="1"/>
          </p:nvPr>
        </p:nvSpPr>
        <p:spPr/>
        <p:txBody>
          <a:bodyPr/>
          <a:lstStyle/>
          <a:p>
            <a:pPr eaLnBrk="1" hangingPunct="1">
              <a:spcBef>
                <a:spcPts val="2400"/>
              </a:spcBef>
            </a:pPr>
            <a:r>
              <a:rPr lang="en-US" altLang="en-US" sz="4000" b="1" dirty="0" smtClean="0"/>
              <a:t>The 7 days of the Soul’s Journey into God</a:t>
            </a:r>
          </a:p>
          <a:p>
            <a:pPr eaLnBrk="1" hangingPunct="1"/>
            <a:r>
              <a:rPr lang="en-US" altLang="en-US" sz="4000" b="1" dirty="0" smtClean="0"/>
              <a:t>Goal of every Christian to undertake this journey </a:t>
            </a:r>
          </a:p>
        </p:txBody>
      </p:sp>
      <p:sp>
        <p:nvSpPr>
          <p:cNvPr id="2" name="Slide Number Placeholder 1"/>
          <p:cNvSpPr>
            <a:spLocks noGrp="1"/>
          </p:cNvSpPr>
          <p:nvPr>
            <p:ph type="sldNum" sz="quarter" idx="12"/>
          </p:nvPr>
        </p:nvSpPr>
        <p:spPr/>
        <p:txBody>
          <a:bodyPr/>
          <a:lstStyle/>
          <a:p>
            <a:fld id="{9555D667-6DFA-4909-A2CD-709236985C75}" type="slidenum">
              <a:rPr lang="en-US" smtClean="0"/>
              <a:t>39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743200" y="0"/>
            <a:ext cx="6400800" cy="868363"/>
          </a:xfrm>
        </p:spPr>
        <p:txBody>
          <a:bodyPr/>
          <a:lstStyle/>
          <a:p>
            <a:r>
              <a:rPr lang="en-US" altLang="en-US" b="1" dirty="0" smtClean="0"/>
              <a:t>Day 1 &amp; 2 - Creation</a:t>
            </a:r>
          </a:p>
        </p:txBody>
      </p:sp>
      <p:sp>
        <p:nvSpPr>
          <p:cNvPr id="20483" name="Content Placeholder 2"/>
          <p:cNvSpPr>
            <a:spLocks noGrp="1"/>
          </p:cNvSpPr>
          <p:nvPr>
            <p:ph idx="1"/>
          </p:nvPr>
        </p:nvSpPr>
        <p:spPr>
          <a:xfrm>
            <a:off x="457200" y="1219200"/>
            <a:ext cx="8229600" cy="4906963"/>
          </a:xfrm>
        </p:spPr>
        <p:txBody>
          <a:bodyPr>
            <a:noAutofit/>
          </a:bodyPr>
          <a:lstStyle/>
          <a:p>
            <a:r>
              <a:rPr lang="en-US" altLang="en-US" b="1" dirty="0" smtClean="0"/>
              <a:t>World is not an obstacle to union with God</a:t>
            </a:r>
          </a:p>
          <a:p>
            <a:r>
              <a:rPr lang="en-US" altLang="en-US" b="1" dirty="0" smtClean="0"/>
              <a:t>Francis – Canticle of Creatures</a:t>
            </a:r>
          </a:p>
          <a:p>
            <a:r>
              <a:rPr lang="en-US" altLang="en-US" b="1" dirty="0" smtClean="0"/>
              <a:t>Do we make it a point [like Francis] to see BEAUTY in beautiful things [creation]</a:t>
            </a:r>
          </a:p>
          <a:p>
            <a:r>
              <a:rPr lang="en-US" altLang="en-US" b="1" dirty="0" smtClean="0"/>
              <a:t> Do we pay attention and see beyond appearances</a:t>
            </a:r>
          </a:p>
          <a:p>
            <a:r>
              <a:rPr lang="en-US" altLang="en-US" b="1" dirty="0" smtClean="0"/>
              <a:t>Do we observe natural order – reflection of God’s wisdom</a:t>
            </a:r>
          </a:p>
        </p:txBody>
      </p:sp>
      <p:sp>
        <p:nvSpPr>
          <p:cNvPr id="2" name="Slide Number Placeholder 1"/>
          <p:cNvSpPr>
            <a:spLocks noGrp="1"/>
          </p:cNvSpPr>
          <p:nvPr>
            <p:ph type="sldNum" sz="quarter" idx="12"/>
          </p:nvPr>
        </p:nvSpPr>
        <p:spPr/>
        <p:txBody>
          <a:bodyPr/>
          <a:lstStyle/>
          <a:p>
            <a:fld id="{9555D667-6DFA-4909-A2CD-709236985C75}" type="slidenum">
              <a:rPr lang="en-US" smtClean="0"/>
              <a:t>40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038600" y="0"/>
            <a:ext cx="5105400" cy="944563"/>
          </a:xfrm>
        </p:spPr>
        <p:txBody>
          <a:bodyPr/>
          <a:lstStyle/>
          <a:p>
            <a:r>
              <a:rPr lang="en-US" altLang="en-US" b="1" dirty="0" smtClean="0"/>
              <a:t>Day 1 &amp; 2</a:t>
            </a:r>
          </a:p>
        </p:txBody>
      </p:sp>
      <p:sp>
        <p:nvSpPr>
          <p:cNvPr id="21507" name="Content Placeholder 2"/>
          <p:cNvSpPr>
            <a:spLocks noGrp="1"/>
          </p:cNvSpPr>
          <p:nvPr>
            <p:ph idx="1"/>
          </p:nvPr>
        </p:nvSpPr>
        <p:spPr>
          <a:xfrm>
            <a:off x="152400" y="990600"/>
            <a:ext cx="8610600" cy="5562600"/>
          </a:xfrm>
        </p:spPr>
        <p:txBody>
          <a:bodyPr/>
          <a:lstStyle/>
          <a:p>
            <a:r>
              <a:rPr lang="en-US" altLang="en-US" b="1" dirty="0" smtClean="0"/>
              <a:t>World outside comes to us through our senses [from St. Augustine] and the world begins our journey into God!</a:t>
            </a:r>
          </a:p>
          <a:p>
            <a:pPr lvl="1">
              <a:buFont typeface="Wingdings" pitchFamily="2" charset="2"/>
              <a:buChar char="Ø"/>
            </a:pPr>
            <a:r>
              <a:rPr lang="en-US" altLang="en-US" sz="3200" b="1" dirty="0" smtClean="0">
                <a:solidFill>
                  <a:srgbClr val="FF0000"/>
                </a:solidFill>
              </a:rPr>
              <a:t>Sight</a:t>
            </a:r>
            <a:r>
              <a:rPr lang="en-US" altLang="en-US" sz="3200" b="1" dirty="0" smtClean="0"/>
              <a:t> – enables us to see Beauty, </a:t>
            </a:r>
          </a:p>
          <a:p>
            <a:pPr lvl="1">
              <a:buFont typeface="Wingdings" pitchFamily="2" charset="2"/>
              <a:buChar char="Ø"/>
            </a:pPr>
            <a:r>
              <a:rPr lang="en-US" altLang="en-US" sz="3200" b="1" dirty="0" smtClean="0">
                <a:solidFill>
                  <a:srgbClr val="FF0000"/>
                </a:solidFill>
              </a:rPr>
              <a:t>Touch</a:t>
            </a:r>
            <a:r>
              <a:rPr lang="en-US" altLang="en-US" sz="3200" b="1" dirty="0" smtClean="0"/>
              <a:t> – blessing, healing, compassion</a:t>
            </a:r>
          </a:p>
          <a:p>
            <a:pPr lvl="1">
              <a:buFont typeface="Wingdings" pitchFamily="2" charset="2"/>
              <a:buChar char="Ø"/>
            </a:pPr>
            <a:r>
              <a:rPr lang="en-US" altLang="en-US" sz="3200" b="1" dirty="0" smtClean="0">
                <a:solidFill>
                  <a:srgbClr val="FF0000"/>
                </a:solidFill>
              </a:rPr>
              <a:t>Taste</a:t>
            </a:r>
            <a:r>
              <a:rPr lang="en-US" altLang="en-US" sz="3200" b="1" dirty="0" smtClean="0"/>
              <a:t> – God’s words are sweet, honey</a:t>
            </a:r>
          </a:p>
          <a:p>
            <a:pPr lvl="1">
              <a:buFont typeface="Wingdings" pitchFamily="2" charset="2"/>
              <a:buChar char="Ø"/>
            </a:pPr>
            <a:r>
              <a:rPr lang="en-US" altLang="en-US" sz="3200" b="1" dirty="0" smtClean="0">
                <a:solidFill>
                  <a:srgbClr val="FF0000"/>
                </a:solidFill>
              </a:rPr>
              <a:t>Hearing</a:t>
            </a:r>
            <a:r>
              <a:rPr lang="en-US" altLang="en-US" sz="3200" b="1" dirty="0" smtClean="0"/>
              <a:t> – the sounds of harmony, </a:t>
            </a:r>
          </a:p>
          <a:p>
            <a:pPr lvl="1">
              <a:buFont typeface="Wingdings" pitchFamily="2" charset="2"/>
              <a:buChar char="Ø"/>
            </a:pPr>
            <a:r>
              <a:rPr lang="en-US" altLang="en-US" sz="3200" b="1" dirty="0" smtClean="0">
                <a:solidFill>
                  <a:srgbClr val="FF0000"/>
                </a:solidFill>
              </a:rPr>
              <a:t>Smell</a:t>
            </a:r>
            <a:r>
              <a:rPr lang="en-US" altLang="en-US" sz="3200" b="1" dirty="0" smtClean="0"/>
              <a:t> – Words of God like fragrant flowers, </a:t>
            </a:r>
            <a:endParaRPr lang="en-US" altLang="en-US" sz="2400" b="1" dirty="0" smtClean="0"/>
          </a:p>
          <a:p>
            <a:pPr>
              <a:spcBef>
                <a:spcPts val="2400"/>
              </a:spcBef>
            </a:pPr>
            <a:r>
              <a:rPr lang="en-US" altLang="en-US" b="1" dirty="0" smtClean="0"/>
              <a:t>Senses bridge the gap from outer to inner</a:t>
            </a:r>
          </a:p>
          <a:p>
            <a:pPr lvl="1"/>
            <a:endParaRPr lang="en-US" altLang="en-US" sz="2400" dirty="0" smtClean="0"/>
          </a:p>
        </p:txBody>
      </p:sp>
      <p:sp>
        <p:nvSpPr>
          <p:cNvPr id="2" name="Slide Number Placeholder 1"/>
          <p:cNvSpPr>
            <a:spLocks noGrp="1"/>
          </p:cNvSpPr>
          <p:nvPr>
            <p:ph type="sldNum" sz="quarter" idx="12"/>
          </p:nvPr>
        </p:nvSpPr>
        <p:spPr/>
        <p:txBody>
          <a:bodyPr/>
          <a:lstStyle/>
          <a:p>
            <a:fld id="{9555D667-6DFA-4909-A2CD-709236985C75}" type="slidenum">
              <a:rPr lang="en-US" smtClean="0"/>
              <a:t>41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219200" y="0"/>
            <a:ext cx="7924800" cy="944563"/>
          </a:xfrm>
        </p:spPr>
        <p:txBody>
          <a:bodyPr/>
          <a:lstStyle/>
          <a:p>
            <a:r>
              <a:rPr lang="en-US" altLang="en-US" b="1" dirty="0" smtClean="0"/>
              <a:t>Day 3 &amp; 4 -- Moving Inw</a:t>
            </a:r>
            <a:r>
              <a:rPr lang="en-US" altLang="en-US" dirty="0" smtClean="0"/>
              <a:t>ard</a:t>
            </a:r>
          </a:p>
        </p:txBody>
      </p:sp>
      <p:sp>
        <p:nvSpPr>
          <p:cNvPr id="22531" name="Content Placeholder 2"/>
          <p:cNvSpPr>
            <a:spLocks noGrp="1"/>
          </p:cNvSpPr>
          <p:nvPr>
            <p:ph idx="1"/>
          </p:nvPr>
        </p:nvSpPr>
        <p:spPr>
          <a:xfrm>
            <a:off x="304800" y="1219200"/>
            <a:ext cx="8534400" cy="4267200"/>
          </a:xfrm>
        </p:spPr>
        <p:txBody>
          <a:bodyPr>
            <a:normAutofit/>
          </a:bodyPr>
          <a:lstStyle/>
          <a:p>
            <a:r>
              <a:rPr lang="en-US" altLang="en-US" b="1" dirty="0" smtClean="0"/>
              <a:t>Human inner trinity/capabilities  of </a:t>
            </a:r>
            <a:r>
              <a:rPr lang="en-US" altLang="en-US" b="1" i="1" dirty="0" smtClean="0"/>
              <a:t>memory, intellect and will.  </a:t>
            </a:r>
            <a:r>
              <a:rPr lang="en-US" altLang="en-US" b="1" dirty="0" smtClean="0"/>
              <a:t>These 3 capacities show us the beauty of ourselves as a reflection of God</a:t>
            </a:r>
            <a:endParaRPr lang="en-US" altLang="en-US" dirty="0" smtClean="0"/>
          </a:p>
          <a:p>
            <a:pPr lvl="1">
              <a:spcBef>
                <a:spcPts val="2400"/>
              </a:spcBef>
              <a:buFont typeface="Wingdings" pitchFamily="2" charset="2"/>
              <a:buChar char="Ø"/>
            </a:pPr>
            <a:r>
              <a:rPr lang="en-US" altLang="en-US" sz="3200" dirty="0" smtClean="0">
                <a:solidFill>
                  <a:srgbClr val="FF0000"/>
                </a:solidFill>
              </a:rPr>
              <a:t> </a:t>
            </a:r>
            <a:r>
              <a:rPr lang="en-US" altLang="en-US" sz="3200" b="1" dirty="0" smtClean="0">
                <a:solidFill>
                  <a:srgbClr val="FF0000"/>
                </a:solidFill>
              </a:rPr>
              <a:t>memory</a:t>
            </a:r>
            <a:r>
              <a:rPr lang="en-US" altLang="en-US" sz="3200" dirty="0" smtClean="0">
                <a:solidFill>
                  <a:srgbClr val="FF0000"/>
                </a:solidFill>
              </a:rPr>
              <a:t> </a:t>
            </a:r>
            <a:r>
              <a:rPr lang="en-US" altLang="en-US" sz="3200" b="1" dirty="0" smtClean="0"/>
              <a:t>– enables us to live in the Now, yet recall things of the past and imagine our tomorrows.  </a:t>
            </a:r>
            <a:r>
              <a:rPr lang="en-US" altLang="en-US" sz="3200" b="1" dirty="0" smtClean="0">
                <a:solidFill>
                  <a:srgbClr val="FF0000"/>
                </a:solidFill>
              </a:rPr>
              <a:t>Transcend time</a:t>
            </a:r>
            <a:r>
              <a:rPr lang="en-US" altLang="en-US" sz="3200" b="1" dirty="0" smtClean="0"/>
              <a:t>, sharing an attribute of our God</a:t>
            </a:r>
          </a:p>
        </p:txBody>
      </p:sp>
      <p:sp>
        <p:nvSpPr>
          <p:cNvPr id="2" name="Slide Number Placeholder 1"/>
          <p:cNvSpPr>
            <a:spLocks noGrp="1"/>
          </p:cNvSpPr>
          <p:nvPr>
            <p:ph type="sldNum" sz="quarter" idx="12"/>
          </p:nvPr>
        </p:nvSpPr>
        <p:spPr/>
        <p:txBody>
          <a:bodyPr/>
          <a:lstStyle/>
          <a:p>
            <a:fld id="{9555D667-6DFA-4909-A2CD-709236985C75}" type="slidenum">
              <a:rPr lang="en-US" smtClean="0"/>
              <a:t>42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0" y="0"/>
            <a:ext cx="4572000" cy="868363"/>
          </a:xfrm>
        </p:spPr>
        <p:txBody>
          <a:bodyPr/>
          <a:lstStyle/>
          <a:p>
            <a:r>
              <a:rPr lang="en-US" altLang="en-US" b="1" dirty="0" smtClean="0"/>
              <a:t>Day 3 &amp; 4</a:t>
            </a:r>
          </a:p>
        </p:txBody>
      </p:sp>
      <p:sp>
        <p:nvSpPr>
          <p:cNvPr id="23555" name="Content Placeholder 2"/>
          <p:cNvSpPr>
            <a:spLocks noGrp="1"/>
          </p:cNvSpPr>
          <p:nvPr>
            <p:ph idx="1"/>
          </p:nvPr>
        </p:nvSpPr>
        <p:spPr>
          <a:xfrm>
            <a:off x="304800" y="1219200"/>
            <a:ext cx="8458200" cy="4114800"/>
          </a:xfrm>
        </p:spPr>
        <p:txBody>
          <a:bodyPr/>
          <a:lstStyle/>
          <a:p>
            <a:pPr lvl="1">
              <a:buFont typeface="Wingdings" panose="05000000000000000000" pitchFamily="2" charset="2"/>
              <a:buChar char="Ø"/>
            </a:pPr>
            <a:r>
              <a:rPr lang="en-US" altLang="en-US" b="1" dirty="0" smtClean="0">
                <a:solidFill>
                  <a:srgbClr val="FF0000"/>
                </a:solidFill>
              </a:rPr>
              <a:t>Intellect </a:t>
            </a:r>
            <a:r>
              <a:rPr lang="en-US" altLang="en-US" b="1" dirty="0" smtClean="0"/>
              <a:t> -- our ability to reason, to distinguish between the true and false selves.  Who we are with out our masks, naked before God </a:t>
            </a:r>
            <a:r>
              <a:rPr lang="en-US" altLang="en-US" b="1" dirty="0" smtClean="0">
                <a:solidFill>
                  <a:srgbClr val="FF0000"/>
                </a:solidFill>
              </a:rPr>
              <a:t>– authentic self</a:t>
            </a:r>
            <a:endParaRPr lang="en-US" altLang="en-US" b="1" dirty="0" smtClean="0"/>
          </a:p>
          <a:p>
            <a:pPr lvl="1">
              <a:spcBef>
                <a:spcPts val="2400"/>
              </a:spcBef>
              <a:buFont typeface="Wingdings" panose="05000000000000000000" pitchFamily="2" charset="2"/>
              <a:buChar char="Ø"/>
            </a:pPr>
            <a:r>
              <a:rPr lang="en-US" altLang="en-US" b="1" dirty="0" smtClean="0">
                <a:solidFill>
                  <a:srgbClr val="FF0000"/>
                </a:solidFill>
              </a:rPr>
              <a:t>Will</a:t>
            </a:r>
            <a:r>
              <a:rPr lang="en-US" altLang="en-US" b="1" dirty="0" smtClean="0">
                <a:solidFill>
                  <a:srgbClr val="FFFF00"/>
                </a:solidFill>
              </a:rPr>
              <a:t> </a:t>
            </a:r>
            <a:r>
              <a:rPr lang="en-US" altLang="en-US" b="1" dirty="0" smtClean="0"/>
              <a:t>--  our basic orientation toward God linked with our ability to choose.  We </a:t>
            </a:r>
            <a:r>
              <a:rPr lang="en-US" altLang="en-US" b="1" dirty="0" smtClean="0">
                <a:solidFill>
                  <a:srgbClr val="FF0000"/>
                </a:solidFill>
              </a:rPr>
              <a:t>share God’s absolute freedom </a:t>
            </a:r>
            <a:r>
              <a:rPr lang="en-US" altLang="en-US" b="1" dirty="0" smtClean="0"/>
              <a:t>of action.  Our YES and also our NO</a:t>
            </a:r>
          </a:p>
        </p:txBody>
      </p:sp>
      <p:sp>
        <p:nvSpPr>
          <p:cNvPr id="2" name="Slide Number Placeholder 1"/>
          <p:cNvSpPr>
            <a:spLocks noGrp="1"/>
          </p:cNvSpPr>
          <p:nvPr>
            <p:ph type="sldNum" sz="quarter" idx="12"/>
          </p:nvPr>
        </p:nvSpPr>
        <p:spPr/>
        <p:txBody>
          <a:bodyPr/>
          <a:lstStyle/>
          <a:p>
            <a:fld id="{9555D667-6DFA-4909-A2CD-709236985C75}" type="slidenum">
              <a:rPr lang="en-US" smtClean="0"/>
              <a:t>43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648200" y="274638"/>
            <a:ext cx="4038600" cy="1096962"/>
          </a:xfrm>
        </p:spPr>
        <p:txBody>
          <a:bodyPr/>
          <a:lstStyle/>
          <a:p>
            <a:r>
              <a:rPr lang="en-US" altLang="en-US" b="1" dirty="0" smtClean="0"/>
              <a:t>Day 4</a:t>
            </a:r>
          </a:p>
        </p:txBody>
      </p:sp>
      <p:sp>
        <p:nvSpPr>
          <p:cNvPr id="24579" name="Content Placeholder 2"/>
          <p:cNvSpPr>
            <a:spLocks noGrp="1"/>
          </p:cNvSpPr>
          <p:nvPr>
            <p:ph idx="1"/>
          </p:nvPr>
        </p:nvSpPr>
        <p:spPr/>
        <p:txBody>
          <a:bodyPr/>
          <a:lstStyle/>
          <a:p>
            <a:r>
              <a:rPr lang="en-US" altLang="en-US" sz="3600" b="1" dirty="0" smtClean="0"/>
              <a:t>Expands our inner world to include our willingness to be informed/enlightened by </a:t>
            </a:r>
            <a:r>
              <a:rPr lang="en-US" altLang="en-US" sz="3600" b="1" dirty="0" smtClean="0">
                <a:solidFill>
                  <a:srgbClr val="FF0000"/>
                </a:solidFill>
              </a:rPr>
              <a:t>Grace</a:t>
            </a:r>
            <a:r>
              <a:rPr lang="en-US" altLang="en-US" sz="3600" b="1" dirty="0" smtClean="0"/>
              <a:t>.</a:t>
            </a:r>
          </a:p>
          <a:p>
            <a:pPr lvl="1">
              <a:buFont typeface="Wingdings" pitchFamily="2" charset="2"/>
              <a:buChar char="Ø"/>
            </a:pPr>
            <a:r>
              <a:rPr lang="en-US" altLang="en-US" sz="3600" b="1" dirty="0" smtClean="0"/>
              <a:t>  sin blunts our ability to choose well or </a:t>
            </a:r>
            <a:r>
              <a:rPr lang="en-US" altLang="en-US" sz="3600" b="1" dirty="0" smtClean="0"/>
              <a:t>wisely</a:t>
            </a:r>
            <a:endParaRPr lang="en-US" altLang="en-US" sz="3600" b="1" dirty="0" smtClean="0"/>
          </a:p>
          <a:p>
            <a:pPr lvl="1">
              <a:buFont typeface="Wingdings" pitchFamily="2" charset="2"/>
              <a:buChar char="Ø"/>
            </a:pPr>
            <a:r>
              <a:rPr lang="en-US" altLang="en-US" sz="3600" b="1" dirty="0" smtClean="0"/>
              <a:t>  grace helps in seeing and making better choices</a:t>
            </a:r>
          </a:p>
        </p:txBody>
      </p:sp>
      <p:sp>
        <p:nvSpPr>
          <p:cNvPr id="2" name="Slide Number Placeholder 1"/>
          <p:cNvSpPr>
            <a:spLocks noGrp="1"/>
          </p:cNvSpPr>
          <p:nvPr>
            <p:ph type="sldNum" sz="quarter" idx="12"/>
          </p:nvPr>
        </p:nvSpPr>
        <p:spPr/>
        <p:txBody>
          <a:bodyPr/>
          <a:lstStyle/>
          <a:p>
            <a:fld id="{9555D667-6DFA-4909-A2CD-709236985C75}" type="slidenum">
              <a:rPr lang="en-US" smtClean="0"/>
              <a:t>44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267200" y="0"/>
            <a:ext cx="4876800" cy="1020763"/>
          </a:xfrm>
        </p:spPr>
        <p:txBody>
          <a:bodyPr>
            <a:normAutofit/>
          </a:bodyPr>
          <a:lstStyle/>
          <a:p>
            <a:r>
              <a:rPr lang="en-US" altLang="en-US" b="1" dirty="0" smtClean="0"/>
              <a:t>Day 5 &amp; 6     Above</a:t>
            </a:r>
          </a:p>
        </p:txBody>
      </p:sp>
      <p:sp>
        <p:nvSpPr>
          <p:cNvPr id="25603" name="Content Placeholder 2"/>
          <p:cNvSpPr>
            <a:spLocks noGrp="1"/>
          </p:cNvSpPr>
          <p:nvPr>
            <p:ph idx="1"/>
          </p:nvPr>
        </p:nvSpPr>
        <p:spPr>
          <a:xfrm>
            <a:off x="304800" y="1143000"/>
            <a:ext cx="8534400" cy="5257800"/>
          </a:xfrm>
        </p:spPr>
        <p:txBody>
          <a:bodyPr/>
          <a:lstStyle/>
          <a:p>
            <a:r>
              <a:rPr lang="en-US" altLang="en-US" sz="3600" b="1" dirty="0" smtClean="0"/>
              <a:t>Turning our attention (contemplation) above ourselves</a:t>
            </a:r>
          </a:p>
          <a:p>
            <a:pPr lvl="1">
              <a:buFont typeface="Wingdings" pitchFamily="2" charset="2"/>
              <a:buChar char="Ø"/>
            </a:pPr>
            <a:r>
              <a:rPr lang="en-US" altLang="en-US" sz="3600" b="1" dirty="0" smtClean="0"/>
              <a:t>  trying to see God as God is – not our constructs or images</a:t>
            </a:r>
          </a:p>
          <a:p>
            <a:pPr lvl="1">
              <a:buFont typeface="Wingdings" pitchFamily="2" charset="2"/>
              <a:buChar char="Ø"/>
            </a:pPr>
            <a:r>
              <a:rPr lang="en-US" altLang="en-US" sz="3600" b="1" dirty="0" smtClean="0"/>
              <a:t>  gazing into more light (darkness)</a:t>
            </a:r>
          </a:p>
          <a:p>
            <a:pPr lvl="1">
              <a:buFont typeface="Wingdings" pitchFamily="2" charset="2"/>
              <a:buChar char="Ø"/>
            </a:pPr>
            <a:r>
              <a:rPr lang="en-US" altLang="en-US" sz="3600" b="1" dirty="0" smtClean="0"/>
              <a:t>  acknowledge our contingency</a:t>
            </a:r>
          </a:p>
          <a:p>
            <a:r>
              <a:rPr lang="en-US" altLang="en-US" sz="3600" b="1" dirty="0" smtClean="0"/>
              <a:t>Day 5 tries to see God as one</a:t>
            </a:r>
          </a:p>
          <a:p>
            <a:r>
              <a:rPr lang="en-US" altLang="en-US" sz="3600" b="1" dirty="0" smtClean="0"/>
              <a:t>Day 6 sees God as Trinity</a:t>
            </a:r>
          </a:p>
        </p:txBody>
      </p:sp>
      <p:sp>
        <p:nvSpPr>
          <p:cNvPr id="2" name="Slide Number Placeholder 1"/>
          <p:cNvSpPr>
            <a:spLocks noGrp="1"/>
          </p:cNvSpPr>
          <p:nvPr>
            <p:ph type="sldNum" sz="quarter" idx="12"/>
          </p:nvPr>
        </p:nvSpPr>
        <p:spPr/>
        <p:txBody>
          <a:bodyPr/>
          <a:lstStyle/>
          <a:p>
            <a:fld id="{9555D667-6DFA-4909-A2CD-709236985C75}" type="slidenum">
              <a:rPr lang="en-US" smtClean="0"/>
              <a:t>45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6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876800" y="0"/>
            <a:ext cx="4267200" cy="868363"/>
          </a:xfrm>
        </p:spPr>
        <p:txBody>
          <a:bodyPr/>
          <a:lstStyle/>
          <a:p>
            <a:r>
              <a:rPr lang="en-US" altLang="en-US" b="1" dirty="0" smtClean="0"/>
              <a:t>Day 7   Rest</a:t>
            </a:r>
          </a:p>
        </p:txBody>
      </p:sp>
      <p:sp>
        <p:nvSpPr>
          <p:cNvPr id="26627" name="Content Placeholder 2"/>
          <p:cNvSpPr>
            <a:spLocks noGrp="1"/>
          </p:cNvSpPr>
          <p:nvPr>
            <p:ph idx="1"/>
          </p:nvPr>
        </p:nvSpPr>
        <p:spPr>
          <a:xfrm>
            <a:off x="228600" y="990600"/>
            <a:ext cx="8610600" cy="5715000"/>
          </a:xfrm>
        </p:spPr>
        <p:txBody>
          <a:bodyPr/>
          <a:lstStyle/>
          <a:p>
            <a:r>
              <a:rPr lang="en-US" altLang="en-US" b="1" dirty="0" smtClean="0"/>
              <a:t>From Bonaventure’s experience on La Verna, Day 7 is the final </a:t>
            </a:r>
            <a:r>
              <a:rPr lang="en-US" altLang="en-US" b="1" dirty="0" smtClean="0">
                <a:solidFill>
                  <a:srgbClr val="FF0000"/>
                </a:solidFill>
              </a:rPr>
              <a:t>overwhelming of our understanding</a:t>
            </a:r>
            <a:r>
              <a:rPr lang="en-US" altLang="en-US" b="1" dirty="0" smtClean="0"/>
              <a:t>.  We must give over (die to self) even our will to fully enter into the dance of the Trinity</a:t>
            </a:r>
            <a:r>
              <a:rPr lang="en-US" altLang="en-US" b="1" dirty="0" smtClean="0"/>
              <a:t>.</a:t>
            </a:r>
            <a:endParaRPr lang="en-US" altLang="en-US" b="1" dirty="0" smtClean="0"/>
          </a:p>
          <a:p>
            <a:pPr>
              <a:spcBef>
                <a:spcPts val="3600"/>
              </a:spcBef>
            </a:pPr>
            <a:r>
              <a:rPr lang="en-US" altLang="en-US" b="1" dirty="0" smtClean="0"/>
              <a:t>Here intellect yields to feeling (affective or experiential) and it becomes clear that the answer to every question is found only in Jesus</a:t>
            </a:r>
          </a:p>
        </p:txBody>
      </p:sp>
      <p:sp>
        <p:nvSpPr>
          <p:cNvPr id="2" name="Slide Number Placeholder 1"/>
          <p:cNvSpPr>
            <a:spLocks noGrp="1"/>
          </p:cNvSpPr>
          <p:nvPr>
            <p:ph type="sldNum" sz="quarter" idx="12"/>
          </p:nvPr>
        </p:nvSpPr>
        <p:spPr/>
        <p:txBody>
          <a:bodyPr/>
          <a:lstStyle/>
          <a:p>
            <a:fld id="{9555D667-6DFA-4909-A2CD-709236985C75}" type="slidenum">
              <a:rPr lang="en-US" smtClean="0"/>
              <a:t>46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762000" y="685800"/>
            <a:ext cx="7772400" cy="1470025"/>
          </a:xfrm>
        </p:spPr>
        <p:txBody>
          <a:bodyPr/>
          <a:lstStyle/>
          <a:p>
            <a:pPr eaLnBrk="1" hangingPunct="1"/>
            <a:r>
              <a:rPr lang="en-US" altLang="en-US" b="1" dirty="0" smtClean="0"/>
              <a:t>Blessed John Duns </a:t>
            </a:r>
            <a:r>
              <a:rPr lang="en-US" altLang="en-US" b="1" dirty="0" err="1" smtClean="0"/>
              <a:t>Scotus</a:t>
            </a:r>
            <a:endParaRPr lang="en-US" altLang="en-US" b="1" dirty="0" smtClean="0"/>
          </a:p>
        </p:txBody>
      </p:sp>
      <p:sp>
        <p:nvSpPr>
          <p:cNvPr id="2051" name="Subtitle 2"/>
          <p:cNvSpPr>
            <a:spLocks noGrp="1"/>
          </p:cNvSpPr>
          <p:nvPr>
            <p:ph type="subTitle" idx="1"/>
          </p:nvPr>
        </p:nvSpPr>
        <p:spPr>
          <a:xfrm>
            <a:off x="1371600" y="3048000"/>
            <a:ext cx="6400800" cy="1752600"/>
          </a:xfrm>
        </p:spPr>
        <p:txBody>
          <a:bodyPr/>
          <a:lstStyle/>
          <a:p>
            <a:pPr eaLnBrk="1" hangingPunct="1"/>
            <a:r>
              <a:rPr lang="en-US" altLang="en-US" b="1" dirty="0" smtClean="0">
                <a:solidFill>
                  <a:schemeClr val="tx1"/>
                </a:solidFill>
              </a:rPr>
              <a:t>The Primacy of Christ</a:t>
            </a:r>
          </a:p>
          <a:p>
            <a:pPr eaLnBrk="1" hangingPunct="1"/>
            <a:r>
              <a:rPr lang="en-GB" altLang="en-US" b="1" i="1" dirty="0" err="1" smtClean="0">
                <a:solidFill>
                  <a:schemeClr val="tx1"/>
                </a:solidFill>
              </a:rPr>
              <a:t>Haecceitas</a:t>
            </a:r>
            <a:r>
              <a:rPr lang="en-GB" altLang="en-US" b="1" i="1" dirty="0" smtClean="0">
                <a:solidFill>
                  <a:schemeClr val="tx1"/>
                </a:solidFill>
              </a:rPr>
              <a:t> - </a:t>
            </a:r>
            <a:r>
              <a:rPr lang="en-GB" altLang="en-US" b="1" i="1" dirty="0" err="1" smtClean="0">
                <a:solidFill>
                  <a:schemeClr val="tx1"/>
                </a:solidFill>
              </a:rPr>
              <a:t>Thisness</a:t>
            </a:r>
            <a:endParaRPr lang="en-GB" altLang="en-US" b="1" i="1" dirty="0" smtClean="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pPr>
              <a:defRPr/>
            </a:pPr>
            <a:fld id="{0735C2FC-5498-4BD4-A31B-ECBE39255BA1}" type="slidenum">
              <a:rPr lang="en-GB"/>
              <a:pPr>
                <a:defRPr/>
              </a:pPr>
              <a:t>48</a:t>
            </a:fld>
            <a:endParaRPr lang="en-GB"/>
          </a:p>
        </p:txBody>
      </p:sp>
      <p:sp>
        <p:nvSpPr>
          <p:cNvPr id="3075" name="Text Box 1"/>
          <p:cNvSpPr txBox="1">
            <a:spLocks noChangeArrowheads="1"/>
          </p:cNvSpPr>
          <p:nvPr/>
        </p:nvSpPr>
        <p:spPr bwMode="auto">
          <a:xfrm>
            <a:off x="1270000" y="351858"/>
            <a:ext cx="5791200" cy="138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algn="ctr" eaLnBrk="1" hangingPunct="1">
              <a:lnSpc>
                <a:spcPct val="86000"/>
              </a:lnSpc>
            </a:pPr>
            <a:r>
              <a:rPr lang="en-GB" altLang="en-US" sz="4400" b="1" dirty="0">
                <a:latin typeface="Calibri" pitchFamily="34" charset="0"/>
              </a:rPr>
              <a:t>Bl. John Duns </a:t>
            </a:r>
            <a:r>
              <a:rPr lang="en-GB" altLang="en-US" sz="4400" b="1" dirty="0" err="1">
                <a:latin typeface="Calibri" pitchFamily="34" charset="0"/>
              </a:rPr>
              <a:t>Scotus</a:t>
            </a:r>
            <a:endParaRPr lang="en-GB" altLang="en-US" sz="4400" b="1" dirty="0">
              <a:latin typeface="Calibri" pitchFamily="34" charset="0"/>
            </a:endParaRPr>
          </a:p>
          <a:p>
            <a:pPr algn="ctr" eaLnBrk="1" hangingPunct="1">
              <a:lnSpc>
                <a:spcPct val="86000"/>
              </a:lnSpc>
              <a:spcBef>
                <a:spcPts val="1800"/>
              </a:spcBef>
            </a:pPr>
            <a:r>
              <a:rPr lang="en-GB" altLang="en-US" sz="3600" b="1" dirty="0">
                <a:solidFill>
                  <a:srgbClr val="FF0000"/>
                </a:solidFill>
                <a:latin typeface="Calibri" pitchFamily="34" charset="0"/>
              </a:rPr>
              <a:t>Absolute Primacy of Chris</a:t>
            </a:r>
            <a:r>
              <a:rPr lang="en-GB" altLang="en-US" sz="3200" dirty="0">
                <a:solidFill>
                  <a:srgbClr val="FF0000"/>
                </a:solidFill>
                <a:latin typeface="Calibri" pitchFamily="34" charset="0"/>
              </a:rPr>
              <a:t>t</a:t>
            </a:r>
          </a:p>
        </p:txBody>
      </p:sp>
      <p:sp>
        <p:nvSpPr>
          <p:cNvPr id="3076" name="Text Box 2"/>
          <p:cNvSpPr txBox="1">
            <a:spLocks noChangeArrowheads="1"/>
          </p:cNvSpPr>
          <p:nvPr/>
        </p:nvSpPr>
        <p:spPr bwMode="auto">
          <a:xfrm>
            <a:off x="914400" y="1219200"/>
            <a:ext cx="7696200" cy="407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3077" name="Text Box 3"/>
          <p:cNvSpPr txBox="1">
            <a:spLocks noChangeArrowheads="1"/>
          </p:cNvSpPr>
          <p:nvPr/>
        </p:nvSpPr>
        <p:spPr bwMode="auto">
          <a:xfrm>
            <a:off x="228600" y="2057400"/>
            <a:ext cx="8610600" cy="3895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marL="571500" indent="-571500" eaLnBrk="1" hangingPunct="1">
              <a:lnSpc>
                <a:spcPct val="86000"/>
              </a:lnSpc>
              <a:buFont typeface="Arial" panose="020B0604020202020204" pitchFamily="34" charset="0"/>
              <a:buChar char="•"/>
            </a:pPr>
            <a:r>
              <a:rPr lang="en-GB" altLang="en-US" sz="3600" b="1" dirty="0" smtClean="0">
                <a:latin typeface="Calibri" pitchFamily="34" charset="0"/>
              </a:rPr>
              <a:t>The </a:t>
            </a:r>
            <a:r>
              <a:rPr lang="en-GB" altLang="en-US" sz="3600" b="1" dirty="0">
                <a:latin typeface="Calibri" pitchFamily="34" charset="0"/>
              </a:rPr>
              <a:t>Incarnation is not a divine after thought or reaction to any </a:t>
            </a:r>
            <a:r>
              <a:rPr lang="en-GB" altLang="en-US" sz="3600" b="1" dirty="0" smtClean="0">
                <a:latin typeface="Calibri" pitchFamily="34" charset="0"/>
              </a:rPr>
              <a:t>event</a:t>
            </a:r>
            <a:r>
              <a:rPr lang="en-GB" altLang="en-US" sz="3600" b="1" dirty="0">
                <a:latin typeface="Calibri" pitchFamily="34" charset="0"/>
              </a:rPr>
              <a:t>.</a:t>
            </a:r>
          </a:p>
          <a:p>
            <a:pPr marL="571500" indent="-571500" eaLnBrk="1" hangingPunct="1">
              <a:lnSpc>
                <a:spcPct val="86000"/>
              </a:lnSpc>
              <a:spcBef>
                <a:spcPts val="768"/>
              </a:spcBef>
              <a:buFont typeface="Arial" panose="020B0604020202020204" pitchFamily="34" charset="0"/>
              <a:buChar char="•"/>
            </a:pPr>
            <a:r>
              <a:rPr lang="en-GB" altLang="en-US" sz="3600" b="1" dirty="0" smtClean="0"/>
              <a:t>Intrinsically </a:t>
            </a:r>
            <a:r>
              <a:rPr lang="en-GB" altLang="en-US" sz="3600" b="1" dirty="0" smtClean="0">
                <a:latin typeface="Calibri" pitchFamily="34" charset="0"/>
              </a:rPr>
              <a:t>It </a:t>
            </a:r>
            <a:r>
              <a:rPr lang="en-GB" altLang="en-US" sz="3600" b="1" dirty="0">
                <a:latin typeface="Calibri" pitchFamily="34" charset="0"/>
              </a:rPr>
              <a:t>is the cornerstone of the whole plan of </a:t>
            </a:r>
            <a:r>
              <a:rPr lang="en-GB" altLang="en-US" sz="3600" b="1" dirty="0" smtClean="0">
                <a:latin typeface="Calibri" pitchFamily="34" charset="0"/>
              </a:rPr>
              <a:t>creation.</a:t>
            </a:r>
            <a:endParaRPr lang="en-GB" altLang="en-US" sz="3600" b="1" dirty="0">
              <a:latin typeface="Calibri" pitchFamily="34" charset="0"/>
            </a:endParaRPr>
          </a:p>
          <a:p>
            <a:pPr marL="571500" indent="-571500" eaLnBrk="1" hangingPunct="1">
              <a:lnSpc>
                <a:spcPct val="86000"/>
              </a:lnSpc>
              <a:spcBef>
                <a:spcPts val="768"/>
              </a:spcBef>
              <a:buFont typeface="Arial" panose="020B0604020202020204" pitchFamily="34" charset="0"/>
              <a:buChar char="•"/>
            </a:pPr>
            <a:r>
              <a:rPr lang="en-GB" altLang="en-US" sz="3600" b="1" dirty="0" smtClean="0">
                <a:latin typeface="Calibri" pitchFamily="34" charset="0"/>
              </a:rPr>
              <a:t>Everything </a:t>
            </a:r>
            <a:r>
              <a:rPr lang="en-GB" altLang="en-US" sz="3600" b="1" dirty="0">
                <a:latin typeface="Calibri" pitchFamily="34" charset="0"/>
              </a:rPr>
              <a:t>that was, is &amp; ever will be is based in </a:t>
            </a:r>
            <a:r>
              <a:rPr lang="en-GB" altLang="en-US" sz="3600" b="1" dirty="0" smtClean="0">
                <a:latin typeface="Calibri" pitchFamily="34" charset="0"/>
              </a:rPr>
              <a:t>Christ.</a:t>
            </a:r>
            <a:endParaRPr lang="en-GB" altLang="en-US" sz="3600" b="1" dirty="0">
              <a:latin typeface="Calibri" pitchFamily="34" charset="0"/>
            </a:endParaRPr>
          </a:p>
          <a:p>
            <a:pPr eaLnBrk="1" hangingPunct="1">
              <a:lnSpc>
                <a:spcPct val="86000"/>
              </a:lnSpc>
            </a:pPr>
            <a:r>
              <a:rPr lang="en-GB" altLang="en-US" sz="3200" dirty="0">
                <a:solidFill>
                  <a:srgbClr val="000000"/>
                </a:solidFill>
                <a:latin typeface="Calibri" pitchFamily="34" charset="0"/>
              </a:rPr>
              <a:t> </a:t>
            </a:r>
          </a:p>
          <a:p>
            <a:pPr eaLnBrk="1" hangingPunct="1">
              <a:lnSpc>
                <a:spcPct val="86000"/>
              </a:lnSpc>
              <a:buFont typeface="Times New Roman" pitchFamily="18" charset="0"/>
              <a:buChar char="•"/>
            </a:pPr>
            <a:endParaRPr lang="en-GB" altLang="en-US" sz="2400" b="1" dirty="0">
              <a:solidFill>
                <a:srgbClr val="000080"/>
              </a:solidFill>
              <a:latin typeface="Calibri" pitchFamily="34"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04800" y="685800"/>
            <a:ext cx="8458200" cy="6019800"/>
          </a:xfrm>
        </p:spPr>
        <p:txBody>
          <a:bodyPr/>
          <a:lstStyle/>
          <a:p>
            <a:pPr eaLnBrk="1" hangingPunct="1">
              <a:spcBef>
                <a:spcPts val="768"/>
              </a:spcBef>
            </a:pPr>
            <a:r>
              <a:rPr lang="en-US" altLang="en-US" sz="3600" b="1" dirty="0" smtClean="0"/>
              <a:t>For </a:t>
            </a:r>
            <a:r>
              <a:rPr lang="en-US" altLang="en-US" sz="3600" b="1" dirty="0" err="1" smtClean="0"/>
              <a:t>Scotus</a:t>
            </a:r>
            <a:r>
              <a:rPr lang="en-US" altLang="en-US" sz="3600" b="1" dirty="0" smtClean="0"/>
              <a:t>, Incarnation is too important to be caused by sin – </a:t>
            </a:r>
            <a:r>
              <a:rPr lang="en-US" altLang="en-US" sz="3600" b="1" dirty="0" smtClean="0">
                <a:solidFill>
                  <a:srgbClr val="FF0000"/>
                </a:solidFill>
              </a:rPr>
              <a:t>final break with more popular theology of </a:t>
            </a:r>
            <a:r>
              <a:rPr lang="en-US" altLang="en-US" sz="3600" b="1" dirty="0" smtClean="0">
                <a:solidFill>
                  <a:srgbClr val="FF0000"/>
                </a:solidFill>
              </a:rPr>
              <a:t>Aquinas.</a:t>
            </a:r>
            <a:endParaRPr lang="en-US" altLang="en-US" sz="3600" b="1" dirty="0" smtClean="0"/>
          </a:p>
          <a:p>
            <a:pPr eaLnBrk="1" hangingPunct="1">
              <a:spcBef>
                <a:spcPts val="768"/>
              </a:spcBef>
            </a:pPr>
            <a:r>
              <a:rPr lang="en-US" altLang="en-US" sz="3600" b="1" dirty="0" smtClean="0"/>
              <a:t>Incarnation is not plan B because man caused plan A to go awry.</a:t>
            </a:r>
          </a:p>
          <a:p>
            <a:pPr eaLnBrk="1" hangingPunct="1">
              <a:spcBef>
                <a:spcPts val="768"/>
              </a:spcBef>
            </a:pPr>
            <a:r>
              <a:rPr lang="en-US" altLang="en-US" sz="3600" b="1" dirty="0" smtClean="0"/>
              <a:t>Jesus is God’s masterpiece and was the intention of all creation and is the original plan before even time.</a:t>
            </a:r>
          </a:p>
        </p:txBody>
      </p:sp>
      <p:sp>
        <p:nvSpPr>
          <p:cNvPr id="2" name="Slide Number Placeholder 1"/>
          <p:cNvSpPr>
            <a:spLocks noGrp="1"/>
          </p:cNvSpPr>
          <p:nvPr>
            <p:ph type="sldNum" sz="quarter" idx="12"/>
          </p:nvPr>
        </p:nvSpPr>
        <p:spPr/>
        <p:txBody>
          <a:bodyPr/>
          <a:lstStyle/>
          <a:p>
            <a:fld id="{9555D667-6DFA-4909-A2CD-709236985C75}" type="slidenum">
              <a:rPr lang="en-US" smtClean="0"/>
              <a:t>49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p:cNvSpPr>
            <a:spLocks noGrp="1"/>
          </p:cNvSpPr>
          <p:nvPr>
            <p:ph idx="1"/>
          </p:nvPr>
        </p:nvSpPr>
        <p:spPr>
          <a:xfrm>
            <a:off x="152400" y="533400"/>
            <a:ext cx="8534400" cy="6553200"/>
          </a:xfrm>
        </p:spPr>
        <p:txBody>
          <a:bodyPr>
            <a:normAutofit/>
          </a:bodyPr>
          <a:lstStyle/>
          <a:p>
            <a:pPr>
              <a:spcBef>
                <a:spcPts val="768"/>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600" b="1" dirty="0" smtClean="0"/>
              <a:t>The relationship between divinity &amp; humanity:   </a:t>
            </a:r>
          </a:p>
          <a:p>
            <a:pPr marL="1143000" lvl="1" indent="-742950">
              <a:spcBef>
                <a:spcPts val="768"/>
              </a:spcBef>
              <a:buFont typeface="+mj-lt"/>
              <a:buAutoNum type="arabicPeriod"/>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200" b="1" dirty="0" smtClean="0"/>
              <a:t>God &amp; humanity are intrinsically, organically united and all creation is </a:t>
            </a:r>
            <a:r>
              <a:rPr lang="en-GB" altLang="en-US" sz="3200" b="1" dirty="0" err="1" smtClean="0"/>
              <a:t>centered</a:t>
            </a:r>
            <a:r>
              <a:rPr lang="en-GB" altLang="en-US" sz="3200" b="1" dirty="0" smtClean="0"/>
              <a:t> in Jesus.</a:t>
            </a:r>
            <a:endParaRPr lang="en-GB" altLang="en-US" sz="3200" dirty="0" smtClean="0"/>
          </a:p>
          <a:p>
            <a:pPr marL="1143000" lvl="1" indent="-742950">
              <a:spcBef>
                <a:spcPts val="768"/>
              </a:spcBef>
              <a:buFont typeface="+mj-lt"/>
              <a:buAutoNum type="arabicPeriod"/>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tLang="en-US" sz="3200" dirty="0" smtClean="0">
                <a:solidFill>
                  <a:srgbClr val="FF0000"/>
                </a:solidFill>
              </a:rPr>
              <a:t> </a:t>
            </a:r>
            <a:r>
              <a:rPr lang="en-GB" altLang="en-US" sz="3200" b="1" dirty="0" smtClean="0">
                <a:solidFill>
                  <a:srgbClr val="FF0000"/>
                </a:solidFill>
              </a:rPr>
              <a:t>Creation is based on God's absolute freedom and love, </a:t>
            </a:r>
            <a:r>
              <a:rPr lang="en-GB" altLang="en-US" sz="3200" b="1" dirty="0" err="1" smtClean="0">
                <a:solidFill>
                  <a:srgbClr val="FF0000"/>
                </a:solidFill>
              </a:rPr>
              <a:t>e.g</a:t>
            </a:r>
            <a:r>
              <a:rPr lang="en-GB" altLang="en-US" sz="3200" b="1" dirty="0" smtClean="0">
                <a:solidFill>
                  <a:srgbClr val="FF0000"/>
                </a:solidFill>
              </a:rPr>
              <a:t> God's very nature, and not a need.</a:t>
            </a:r>
            <a:endParaRPr lang="en-GB" altLang="en-US" sz="3200" b="1" dirty="0" smtClean="0">
              <a:solidFill>
                <a:srgbClr val="000080"/>
              </a:solidFill>
            </a:endParaRPr>
          </a:p>
          <a:p>
            <a:pPr marL="1143000" lvl="1" indent="-742950">
              <a:spcBef>
                <a:spcPts val="768"/>
              </a:spcBef>
              <a:buFont typeface="+mj-lt"/>
              <a:buAutoNum type="arabicPeriod"/>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3200" b="1" dirty="0" smtClean="0"/>
              <a:t>Firmly roots Franciscan Spirituality in the Person of Jesus, the radical experience and witness of Francis.</a:t>
            </a:r>
          </a:p>
        </p:txBody>
      </p:sp>
      <p:sp>
        <p:nvSpPr>
          <p:cNvPr id="2" name="Slide Number Placeholder 1"/>
          <p:cNvSpPr>
            <a:spLocks noGrp="1"/>
          </p:cNvSpPr>
          <p:nvPr>
            <p:ph type="sldNum" sz="quarter" idx="12"/>
          </p:nvPr>
        </p:nvSpPr>
        <p:spPr/>
        <p:txBody>
          <a:bodyPr/>
          <a:lstStyle/>
          <a:p>
            <a:fld id="{9555D667-6DFA-4909-A2CD-709236985C75}" type="slidenum">
              <a:rPr lang="en-US" smtClean="0"/>
              <a:t>50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2"/>
          <p:cNvSpPr>
            <a:spLocks noGrp="1"/>
          </p:cNvSpPr>
          <p:nvPr>
            <p:ph idx="1"/>
          </p:nvPr>
        </p:nvSpPr>
        <p:spPr>
          <a:xfrm>
            <a:off x="304800" y="596900"/>
            <a:ext cx="8305800" cy="6248400"/>
          </a:xfrm>
        </p:spPr>
        <p:txBody>
          <a:bodyPr/>
          <a:lstStyle/>
          <a:p>
            <a:pPr eaLnBrk="1" hangingPunct="1"/>
            <a:r>
              <a:rPr lang="en-US" altLang="en-US" sz="3600" b="1" dirty="0" smtClean="0"/>
              <a:t>The reasons:</a:t>
            </a:r>
          </a:p>
          <a:p>
            <a:pPr lvl="1" eaLnBrk="1" hangingPunct="1">
              <a:buFont typeface="Wingdings" pitchFamily="2" charset="2"/>
              <a:buChar char="Ø"/>
            </a:pPr>
            <a:r>
              <a:rPr lang="en-US" altLang="en-US" sz="3600" b="1" dirty="0" smtClean="0"/>
              <a:t>  Love – God’s absolute love </a:t>
            </a:r>
            <a:r>
              <a:rPr lang="en-US" altLang="en-US" sz="3600" b="1" dirty="0" smtClean="0"/>
              <a:t>desires </a:t>
            </a:r>
            <a:r>
              <a:rPr lang="en-US" altLang="en-US" sz="3600" b="1" dirty="0" smtClean="0"/>
              <a:t>to share that love</a:t>
            </a:r>
          </a:p>
          <a:p>
            <a:pPr lvl="1" eaLnBrk="1" hangingPunct="1">
              <a:buFont typeface="Wingdings" pitchFamily="2" charset="2"/>
              <a:buChar char="Ø"/>
            </a:pPr>
            <a:r>
              <a:rPr lang="en-US" altLang="en-US" sz="3600" b="1" dirty="0" smtClean="0"/>
              <a:t>God’s desire to be Love is a free act!</a:t>
            </a:r>
          </a:p>
          <a:p>
            <a:pPr lvl="1" eaLnBrk="1" hangingPunct="1">
              <a:buFont typeface="Wingdings" pitchFamily="2" charset="2"/>
              <a:buChar char="Ø"/>
            </a:pPr>
            <a:r>
              <a:rPr lang="en-US" altLang="en-US" sz="3600" b="1" dirty="0" smtClean="0"/>
              <a:t>Created in the blueprint of Jesus we are made as co-heirs to the Trinitarian Love Jesus experiences.</a:t>
            </a:r>
          </a:p>
          <a:p>
            <a:pPr marL="400050" lvl="1" indent="0">
              <a:spcBef>
                <a:spcPts val="1200"/>
              </a:spcBef>
              <a:buNone/>
            </a:pPr>
            <a:r>
              <a:rPr lang="en-US" altLang="en-US" sz="3600" b="1" dirty="0" smtClean="0">
                <a:solidFill>
                  <a:srgbClr val="FF0000"/>
                </a:solidFill>
              </a:rPr>
              <a:t>The Incarnation is the unrepeatable, unique and single defining act of God’s love </a:t>
            </a:r>
          </a:p>
        </p:txBody>
      </p:sp>
      <p:sp>
        <p:nvSpPr>
          <p:cNvPr id="2" name="Slide Number Placeholder 1"/>
          <p:cNvSpPr>
            <a:spLocks noGrp="1"/>
          </p:cNvSpPr>
          <p:nvPr>
            <p:ph type="sldNum" sz="quarter" idx="12"/>
          </p:nvPr>
        </p:nvSpPr>
        <p:spPr/>
        <p:txBody>
          <a:bodyPr/>
          <a:lstStyle/>
          <a:p>
            <a:fld id="{9555D667-6DFA-4909-A2CD-709236985C75}" type="slidenum">
              <a:rPr lang="en-US" smtClean="0"/>
              <a:t>51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4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304800" y="914400"/>
            <a:ext cx="8534400" cy="5715000"/>
          </a:xfrm>
        </p:spPr>
        <p:txBody>
          <a:bodyPr/>
          <a:lstStyle/>
          <a:p>
            <a:pPr eaLnBrk="1" hangingPunct="1"/>
            <a:r>
              <a:rPr lang="en-US" altLang="en-US" sz="3600" b="1" dirty="0" smtClean="0"/>
              <a:t>Incarnation demonstrates</a:t>
            </a:r>
            <a:r>
              <a:rPr lang="en-US" altLang="en-US" sz="3600" b="1" dirty="0" smtClean="0">
                <a:solidFill>
                  <a:srgbClr val="FF0000"/>
                </a:solidFill>
              </a:rPr>
              <a:t> </a:t>
            </a:r>
            <a:r>
              <a:rPr lang="en-US" altLang="en-US" sz="3600" b="1" u="sng" dirty="0" smtClean="0">
                <a:solidFill>
                  <a:srgbClr val="FF0000"/>
                </a:solidFill>
              </a:rPr>
              <a:t>the desire for love </a:t>
            </a:r>
            <a:r>
              <a:rPr lang="en-US" altLang="en-US" sz="3600" b="1" dirty="0" smtClean="0"/>
              <a:t>is greater then </a:t>
            </a:r>
            <a:r>
              <a:rPr lang="en-US" altLang="en-US" sz="3600" b="1" dirty="0" smtClean="0">
                <a:solidFill>
                  <a:srgbClr val="FF0000"/>
                </a:solidFill>
              </a:rPr>
              <a:t>even </a:t>
            </a:r>
            <a:r>
              <a:rPr lang="en-US" altLang="en-US" sz="3600" b="1" u="sng" dirty="0" smtClean="0">
                <a:solidFill>
                  <a:srgbClr val="FF0000"/>
                </a:solidFill>
              </a:rPr>
              <a:t>the need for redemption</a:t>
            </a:r>
            <a:r>
              <a:rPr lang="en-US" altLang="en-US" sz="3600" b="1" dirty="0" smtClean="0"/>
              <a:t>,</a:t>
            </a:r>
          </a:p>
          <a:p>
            <a:pPr eaLnBrk="1" hangingPunct="1">
              <a:spcBef>
                <a:spcPts val="768"/>
              </a:spcBef>
            </a:pPr>
            <a:r>
              <a:rPr lang="en-US" altLang="en-US" sz="3600" b="1" dirty="0" smtClean="0"/>
              <a:t>God’s love is both totally free and unconditional, accepting of all that we are.</a:t>
            </a:r>
          </a:p>
          <a:p>
            <a:pPr eaLnBrk="1" hangingPunct="1">
              <a:spcBef>
                <a:spcPts val="768"/>
              </a:spcBef>
            </a:pPr>
            <a:r>
              <a:rPr lang="en-US" altLang="en-US" sz="3600" b="1" dirty="0" smtClean="0"/>
              <a:t>For Franciscan Spirituality, the Incarnati</a:t>
            </a:r>
            <a:r>
              <a:rPr lang="en-US" altLang="en-US" sz="3600" dirty="0" smtClean="0"/>
              <a:t>on </a:t>
            </a:r>
            <a:r>
              <a:rPr lang="en-US" altLang="en-US" sz="3600" b="1" dirty="0" smtClean="0"/>
              <a:t>is the guarantee of union with God</a:t>
            </a:r>
          </a:p>
          <a:p>
            <a:pPr marL="0" indent="0" eaLnBrk="1" hangingPunct="1">
              <a:buNone/>
            </a:pPr>
            <a:endParaRPr lang="en-US" altLang="en-US" dirty="0" smtClean="0"/>
          </a:p>
        </p:txBody>
      </p:sp>
      <p:sp>
        <p:nvSpPr>
          <p:cNvPr id="2" name="Slide Number Placeholder 1"/>
          <p:cNvSpPr>
            <a:spLocks noGrp="1"/>
          </p:cNvSpPr>
          <p:nvPr>
            <p:ph type="sldNum" sz="quarter" idx="12"/>
          </p:nvPr>
        </p:nvSpPr>
        <p:spPr/>
        <p:txBody>
          <a:bodyPr/>
          <a:lstStyle/>
          <a:p>
            <a:fld id="{9555D667-6DFA-4909-A2CD-709236985C75}" type="slidenum">
              <a:rPr lang="en-US" smtClean="0"/>
              <a:t>52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pPr>
              <a:defRPr/>
            </a:pPr>
            <a:fld id="{152C46F8-8D70-4340-8C6C-8F70B54636A9}" type="slidenum">
              <a:rPr lang="en-GB"/>
              <a:pPr>
                <a:defRPr/>
              </a:pPr>
              <a:t>53</a:t>
            </a:fld>
            <a:endParaRPr lang="en-GB"/>
          </a:p>
        </p:txBody>
      </p:sp>
      <p:sp>
        <p:nvSpPr>
          <p:cNvPr id="8195" name="Text Box 1"/>
          <p:cNvSpPr txBox="1">
            <a:spLocks noChangeArrowheads="1"/>
          </p:cNvSpPr>
          <p:nvPr/>
        </p:nvSpPr>
        <p:spPr bwMode="auto">
          <a:xfrm>
            <a:off x="914400" y="190502"/>
            <a:ext cx="7696200" cy="673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lnSpc>
                <a:spcPct val="86000"/>
              </a:lnSpc>
            </a:pPr>
            <a:r>
              <a:rPr lang="en-GB" altLang="en-US" sz="4400" b="1" dirty="0" err="1" smtClean="0">
                <a:latin typeface="Calibri" pitchFamily="34" charset="0"/>
              </a:rPr>
              <a:t>Scotus</a:t>
            </a:r>
            <a:r>
              <a:rPr lang="en-GB" altLang="en-US" sz="4400" b="1" dirty="0" smtClean="0">
                <a:latin typeface="Calibri" pitchFamily="34" charset="0"/>
              </a:rPr>
              <a:t> - </a:t>
            </a:r>
            <a:r>
              <a:rPr lang="en-GB" altLang="en-US" sz="4400" b="1" dirty="0" err="1" smtClean="0">
                <a:latin typeface="Calibri" pitchFamily="34" charset="0"/>
              </a:rPr>
              <a:t>Thisness</a:t>
            </a:r>
            <a:r>
              <a:rPr lang="en-GB" altLang="en-US" sz="4400" dirty="0" smtClean="0">
                <a:latin typeface="Calibri" pitchFamily="34" charset="0"/>
              </a:rPr>
              <a:t> </a:t>
            </a:r>
            <a:r>
              <a:rPr lang="en-GB" altLang="en-US" sz="4400" i="1" dirty="0">
                <a:latin typeface="Calibri" pitchFamily="34" charset="0"/>
              </a:rPr>
              <a:t>[</a:t>
            </a:r>
            <a:r>
              <a:rPr lang="en-GB" altLang="en-US" sz="4400" i="1" dirty="0" err="1">
                <a:latin typeface="Calibri" pitchFamily="34" charset="0"/>
              </a:rPr>
              <a:t>haecceitas</a:t>
            </a:r>
            <a:r>
              <a:rPr lang="en-GB" altLang="en-US" sz="4000" i="1" dirty="0" smtClean="0">
                <a:latin typeface="Calibri" pitchFamily="34" charset="0"/>
              </a:rPr>
              <a:t>]</a:t>
            </a:r>
            <a:endParaRPr lang="en-GB" altLang="en-US" i="1" dirty="0">
              <a:solidFill>
                <a:srgbClr val="000000"/>
              </a:solidFill>
              <a:latin typeface="Calibri" pitchFamily="34" charset="0"/>
            </a:endParaRPr>
          </a:p>
        </p:txBody>
      </p:sp>
      <p:sp>
        <p:nvSpPr>
          <p:cNvPr id="8196" name="Text Box 2"/>
          <p:cNvSpPr txBox="1">
            <a:spLocks noChangeArrowheads="1"/>
          </p:cNvSpPr>
          <p:nvPr/>
        </p:nvSpPr>
        <p:spPr bwMode="auto">
          <a:xfrm>
            <a:off x="1371600" y="3657600"/>
            <a:ext cx="9144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latin typeface="Calibri" pitchFamily="34" charset="0"/>
            </a:endParaRPr>
          </a:p>
        </p:txBody>
      </p:sp>
      <p:sp>
        <p:nvSpPr>
          <p:cNvPr id="8197" name="Text Box 3"/>
          <p:cNvSpPr txBox="1">
            <a:spLocks noChangeArrowheads="1"/>
          </p:cNvSpPr>
          <p:nvPr/>
        </p:nvSpPr>
        <p:spPr bwMode="auto">
          <a:xfrm>
            <a:off x="241300" y="1050131"/>
            <a:ext cx="8686800"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cs typeface="Arial" charset="0"/>
              </a:defRPr>
            </a:lvl9pPr>
          </a:lstStyle>
          <a:p>
            <a:pPr eaLnBrk="1" hangingPunct="1">
              <a:lnSpc>
                <a:spcPct val="86000"/>
              </a:lnSpc>
            </a:pPr>
            <a:r>
              <a:rPr lang="en-GB" altLang="en-US" sz="3600" b="1" dirty="0">
                <a:latin typeface="Calibri" pitchFamily="34" charset="0"/>
              </a:rPr>
              <a:t>The doctrine of </a:t>
            </a:r>
            <a:r>
              <a:rPr lang="en-GB" altLang="en-US" sz="3600" b="1" i="1" dirty="0" err="1">
                <a:latin typeface="Calibri" pitchFamily="34" charset="0"/>
              </a:rPr>
              <a:t>thisness</a:t>
            </a:r>
            <a:r>
              <a:rPr lang="en-GB" altLang="en-US" sz="3600" b="1" dirty="0">
                <a:latin typeface="Calibri" pitchFamily="34" charset="0"/>
              </a:rPr>
              <a:t> applied to the human person invests each individual with a unique value as </a:t>
            </a:r>
            <a:r>
              <a:rPr lang="en-GB" altLang="en-US" sz="3600" b="1" dirty="0">
                <a:solidFill>
                  <a:srgbClr val="FF0000"/>
                </a:solidFill>
                <a:latin typeface="Calibri" pitchFamily="34" charset="0"/>
              </a:rPr>
              <a:t>one single individual </a:t>
            </a:r>
            <a:r>
              <a:rPr lang="en-GB" altLang="en-US" sz="3600" b="1" dirty="0">
                <a:latin typeface="Calibri" pitchFamily="34" charset="0"/>
              </a:rPr>
              <a:t>wanted and loved by God, apart from any trait, attribute, accomplishment, similarity to others or any contribution to society.</a:t>
            </a:r>
          </a:p>
          <a:p>
            <a:pPr eaLnBrk="1" hangingPunct="1">
              <a:lnSpc>
                <a:spcPct val="86000"/>
              </a:lnSpc>
            </a:pPr>
            <a:endParaRPr lang="en-GB" altLang="en-US" sz="3600" dirty="0">
              <a:latin typeface="Calibri" pitchFamily="34" charset="0"/>
            </a:endParaRPr>
          </a:p>
          <a:p>
            <a:pPr eaLnBrk="1" hangingPunct="1">
              <a:lnSpc>
                <a:spcPct val="86000"/>
              </a:lnSpc>
            </a:pPr>
            <a:r>
              <a:rPr lang="en-GB" altLang="en-US" sz="3600" b="1" dirty="0">
                <a:latin typeface="Adobe Caslon Pro Bold" pitchFamily="16" charset="0"/>
              </a:rPr>
              <a:t>Of the infinity possibilities for a “you” the specific, </a:t>
            </a:r>
            <a:r>
              <a:rPr lang="en-GB" altLang="en-US" sz="3600" b="1" dirty="0">
                <a:solidFill>
                  <a:srgbClr val="FF0000"/>
                </a:solidFill>
                <a:latin typeface="Adobe Caslon Pro Bold" pitchFamily="16" charset="0"/>
              </a:rPr>
              <a:t>unique “you”</a:t>
            </a:r>
            <a:r>
              <a:rPr lang="en-GB" altLang="en-US" sz="3600" b="1" dirty="0">
                <a:latin typeface="Adobe Caslon Pro Bold" pitchFamily="16" charset="0"/>
              </a:rPr>
              <a:t> is the one wanted &amp; loved by God and called into being.</a:t>
            </a:r>
          </a:p>
          <a:p>
            <a:pPr eaLnBrk="1" hangingPunct="1">
              <a:lnSpc>
                <a:spcPct val="86000"/>
              </a:lnSpc>
            </a:pPr>
            <a:endParaRPr lang="en-GB" altLang="en-US" sz="2400" dirty="0">
              <a:latin typeface="Calibri" pitchFamily="34" charset="0"/>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274638"/>
            <a:ext cx="8229600" cy="1020762"/>
          </a:xfrm>
        </p:spPr>
        <p:txBody>
          <a:bodyPr>
            <a:normAutofit/>
          </a:bodyPr>
          <a:lstStyle/>
          <a:p>
            <a:pPr eaLnBrk="1" hangingPunct="1"/>
            <a:r>
              <a:rPr lang="en-US" altLang="en-US" b="1" dirty="0" smtClean="0"/>
              <a:t>Franciscan Theology Recap</a:t>
            </a:r>
            <a:endParaRPr lang="en-US" altLang="en-US" b="1" dirty="0" smtClean="0">
              <a:solidFill>
                <a:srgbClr val="FF0000"/>
              </a:solidFill>
            </a:endParaRPr>
          </a:p>
        </p:txBody>
      </p:sp>
      <p:sp>
        <p:nvSpPr>
          <p:cNvPr id="11267" name="Content Placeholder 2"/>
          <p:cNvSpPr>
            <a:spLocks noGrp="1"/>
          </p:cNvSpPr>
          <p:nvPr>
            <p:ph idx="1"/>
          </p:nvPr>
        </p:nvSpPr>
        <p:spPr>
          <a:xfrm>
            <a:off x="457200" y="1981200"/>
            <a:ext cx="8229600" cy="4525963"/>
          </a:xfrm>
        </p:spPr>
        <p:txBody>
          <a:bodyPr/>
          <a:lstStyle/>
          <a:p>
            <a:pPr eaLnBrk="1" hangingPunct="1"/>
            <a:r>
              <a:rPr lang="en-US" altLang="en-US" sz="3600" b="1" dirty="0" smtClean="0"/>
              <a:t>Though most of Francis’ prayers are directed at the Holy Father, he calls Jesus, “Elder Brother”, the Incarnate Crucified Lord of all creation, the heart and center of the Trinity and our model/exemplar</a:t>
            </a:r>
          </a:p>
          <a:p>
            <a:pPr eaLnBrk="1" hangingPunct="1"/>
            <a:endParaRPr lang="en-US" altLang="en-US" dirty="0" smtClean="0"/>
          </a:p>
          <a:p>
            <a:pPr eaLnBrk="1" hangingPunct="1"/>
            <a:endParaRPr lang="en-US" altLang="en-US" dirty="0" smtClean="0"/>
          </a:p>
        </p:txBody>
      </p:sp>
      <p:sp>
        <p:nvSpPr>
          <p:cNvPr id="2" name="Slide Number Placeholder 1"/>
          <p:cNvSpPr>
            <a:spLocks noGrp="1"/>
          </p:cNvSpPr>
          <p:nvPr>
            <p:ph type="sldNum" sz="quarter" idx="12"/>
          </p:nvPr>
        </p:nvSpPr>
        <p:spPr/>
        <p:txBody>
          <a:bodyPr/>
          <a:lstStyle/>
          <a:p>
            <a:fld id="{9555D667-6DFA-4909-A2CD-709236985C75}" type="slidenum">
              <a:rPr lang="en-US" smtClean="0"/>
              <a:t>54</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1"/>
          </p:nvPr>
        </p:nvSpPr>
        <p:spPr>
          <a:xfrm>
            <a:off x="457200" y="990600"/>
            <a:ext cx="8229600" cy="5135563"/>
          </a:xfrm>
        </p:spPr>
        <p:txBody>
          <a:bodyPr/>
          <a:lstStyle/>
          <a:p>
            <a:pPr eaLnBrk="1" hangingPunct="1"/>
            <a:r>
              <a:rPr lang="en-US" altLang="en-US" sz="3600" b="1" dirty="0" smtClean="0"/>
              <a:t>Francis comes to know Jesus as the “Beloved Son” and is compelled to imitate Jesus so to also become the beloved of the Father.</a:t>
            </a:r>
          </a:p>
          <a:p>
            <a:pPr eaLnBrk="1" hangingPunct="1">
              <a:spcBef>
                <a:spcPts val="2400"/>
              </a:spcBef>
            </a:pPr>
            <a:r>
              <a:rPr lang="en-US" altLang="en-US" sz="3600" b="1" dirty="0" smtClean="0"/>
              <a:t>In Jesus Francis sees the totality of who the Father is.</a:t>
            </a:r>
          </a:p>
          <a:p>
            <a:pPr eaLnBrk="1" hangingPunct="1">
              <a:spcBef>
                <a:spcPts val="2400"/>
              </a:spcBef>
            </a:pPr>
            <a:r>
              <a:rPr lang="en-US" altLang="en-US" sz="3600" b="1" dirty="0" smtClean="0"/>
              <a:t>Imitating Jesus is to live as God lives</a:t>
            </a:r>
          </a:p>
        </p:txBody>
      </p:sp>
      <p:sp>
        <p:nvSpPr>
          <p:cNvPr id="2" name="Slide Number Placeholder 1"/>
          <p:cNvSpPr>
            <a:spLocks noGrp="1"/>
          </p:cNvSpPr>
          <p:nvPr>
            <p:ph type="sldNum" sz="quarter" idx="12"/>
          </p:nvPr>
        </p:nvSpPr>
        <p:spPr/>
        <p:txBody>
          <a:bodyPr/>
          <a:lstStyle/>
          <a:p>
            <a:fld id="{9555D667-6DFA-4909-A2CD-709236985C75}" type="slidenum">
              <a:rPr lang="en-US" smtClean="0"/>
              <a:t>55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4"/>
          <p:cNvSpPr>
            <a:spLocks noGrp="1"/>
          </p:cNvSpPr>
          <p:nvPr>
            <p:ph idx="1"/>
          </p:nvPr>
        </p:nvSpPr>
        <p:spPr>
          <a:xfrm>
            <a:off x="457200" y="609600"/>
            <a:ext cx="8229600" cy="5516563"/>
          </a:xfrm>
        </p:spPr>
        <p:txBody>
          <a:bodyPr>
            <a:normAutofit/>
          </a:bodyPr>
          <a:lstStyle/>
          <a:p>
            <a:pPr eaLnBrk="1" hangingPunct="1"/>
            <a:r>
              <a:rPr lang="en-US" altLang="en-US" sz="3600" b="1" dirty="0" smtClean="0"/>
              <a:t>In his writings Francis addresses God as Father or in Trinitarian form most </a:t>
            </a:r>
            <a:r>
              <a:rPr lang="en-US" altLang="en-US" sz="3600" b="1" dirty="0" smtClean="0"/>
              <a:t>of </a:t>
            </a:r>
            <a:r>
              <a:rPr lang="en-US" altLang="en-US" sz="3600" b="1" dirty="0" smtClean="0"/>
              <a:t>the time.</a:t>
            </a:r>
          </a:p>
          <a:p>
            <a:pPr eaLnBrk="1" hangingPunct="1">
              <a:spcBef>
                <a:spcPts val="2400"/>
              </a:spcBef>
            </a:pPr>
            <a:r>
              <a:rPr lang="en-US" altLang="en-US" sz="3600" b="1" dirty="0" smtClean="0"/>
              <a:t>The Holy Spirit is the source of love and Joy within us that empowers us to live the Gospel</a:t>
            </a:r>
          </a:p>
          <a:p>
            <a:pPr eaLnBrk="1" hangingPunct="1">
              <a:spcBef>
                <a:spcPts val="2600"/>
              </a:spcBef>
            </a:pPr>
            <a:r>
              <a:rPr lang="en-US" altLang="en-US" sz="3600" b="1" dirty="0" smtClean="0"/>
              <a:t>The Spirit draws us to become transformed and conformed to Jesus</a:t>
            </a:r>
          </a:p>
        </p:txBody>
      </p:sp>
      <p:sp>
        <p:nvSpPr>
          <p:cNvPr id="2" name="Slide Number Placeholder 1"/>
          <p:cNvSpPr>
            <a:spLocks noGrp="1"/>
          </p:cNvSpPr>
          <p:nvPr>
            <p:ph type="sldNum" sz="quarter" idx="12"/>
          </p:nvPr>
        </p:nvSpPr>
        <p:spPr/>
        <p:txBody>
          <a:bodyPr/>
          <a:lstStyle/>
          <a:p>
            <a:fld id="{9555D667-6DFA-4909-A2CD-709236985C75}" type="slidenum">
              <a:rPr lang="en-US" smtClean="0"/>
              <a:t>56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idx="1"/>
          </p:nvPr>
        </p:nvSpPr>
        <p:spPr/>
        <p:txBody>
          <a:bodyPr/>
          <a:lstStyle/>
          <a:p>
            <a:pPr eaLnBrk="1" hangingPunct="1"/>
            <a:r>
              <a:rPr lang="en-US" altLang="en-US" sz="4000" b="1" dirty="0" smtClean="0"/>
              <a:t>Jesus is the mediator or the center of Trinitarian Life</a:t>
            </a:r>
          </a:p>
          <a:p>
            <a:pPr eaLnBrk="1" hangingPunct="1">
              <a:spcBef>
                <a:spcPts val="2400"/>
              </a:spcBef>
            </a:pPr>
            <a:r>
              <a:rPr lang="en-US" altLang="en-US" sz="4000" b="1" dirty="0" smtClean="0"/>
              <a:t>As Francis points us to Jesus, Jesus always points us to the Father</a:t>
            </a:r>
          </a:p>
        </p:txBody>
      </p:sp>
      <p:sp>
        <p:nvSpPr>
          <p:cNvPr id="2" name="Slide Number Placeholder 1"/>
          <p:cNvSpPr>
            <a:spLocks noGrp="1"/>
          </p:cNvSpPr>
          <p:nvPr>
            <p:ph type="sldNum" sz="quarter" idx="12"/>
          </p:nvPr>
        </p:nvSpPr>
        <p:spPr/>
        <p:txBody>
          <a:bodyPr/>
          <a:lstStyle/>
          <a:p>
            <a:fld id="{9555D667-6DFA-4909-A2CD-709236985C75}" type="slidenum">
              <a:rPr lang="en-US" smtClean="0"/>
              <a:t>57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28600" y="381000"/>
            <a:ext cx="8458200" cy="6248400"/>
          </a:xfrm>
        </p:spPr>
        <p:txBody>
          <a:bodyPr/>
          <a:lstStyle/>
          <a:p>
            <a:pPr eaLnBrk="1" hangingPunct="1"/>
            <a:r>
              <a:rPr lang="en-US" altLang="en-US" sz="3600" b="1" dirty="0" smtClean="0"/>
              <a:t>God, Holy </a:t>
            </a:r>
            <a:r>
              <a:rPr lang="en-US" altLang="en-US" sz="3600" b="1" dirty="0" smtClean="0"/>
              <a:t>father, </a:t>
            </a:r>
            <a:r>
              <a:rPr lang="en-US" altLang="en-US" sz="3600" b="1" dirty="0" smtClean="0"/>
              <a:t>is the source of generativity</a:t>
            </a:r>
          </a:p>
          <a:p>
            <a:pPr eaLnBrk="1" hangingPunct="1">
              <a:spcBef>
                <a:spcPts val="2400"/>
              </a:spcBef>
            </a:pPr>
            <a:r>
              <a:rPr lang="en-US" altLang="en-US" sz="3600" b="1" dirty="0" smtClean="0"/>
              <a:t>The Father is the unbegotten one</a:t>
            </a:r>
          </a:p>
          <a:p>
            <a:pPr eaLnBrk="1" hangingPunct="1">
              <a:spcBef>
                <a:spcPts val="2400"/>
              </a:spcBef>
            </a:pPr>
            <a:r>
              <a:rPr lang="en-US" altLang="en-US" sz="3600" b="1" dirty="0" smtClean="0"/>
              <a:t>The source of unbounded and eternally overflowing love</a:t>
            </a:r>
          </a:p>
          <a:p>
            <a:pPr eaLnBrk="1" hangingPunct="1">
              <a:spcBef>
                <a:spcPts val="2400"/>
              </a:spcBef>
            </a:pPr>
            <a:r>
              <a:rPr lang="en-US" altLang="en-US" sz="3600" b="1" dirty="0" smtClean="0"/>
              <a:t>God’s love is kenotic [self-emptying] always focused on the other</a:t>
            </a:r>
          </a:p>
          <a:p>
            <a:pPr eaLnBrk="1" hangingPunct="1">
              <a:spcBef>
                <a:spcPts val="2400"/>
              </a:spcBef>
            </a:pPr>
            <a:r>
              <a:rPr lang="en-US" altLang="en-US" sz="3600" b="1" dirty="0" smtClean="0"/>
              <a:t>God desires us</a:t>
            </a:r>
          </a:p>
        </p:txBody>
      </p:sp>
      <p:sp>
        <p:nvSpPr>
          <p:cNvPr id="2" name="Slide Number Placeholder 1"/>
          <p:cNvSpPr>
            <a:spLocks noGrp="1"/>
          </p:cNvSpPr>
          <p:nvPr>
            <p:ph type="sldNum" sz="quarter" idx="12"/>
          </p:nvPr>
        </p:nvSpPr>
        <p:spPr/>
        <p:txBody>
          <a:bodyPr/>
          <a:lstStyle/>
          <a:p>
            <a:fld id="{9555D667-6DFA-4909-A2CD-709236985C75}" type="slidenum">
              <a:rPr lang="en-US" smtClean="0"/>
              <a:t>58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36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36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r>
              <a:rPr lang="en-US" b="1" i="1" dirty="0"/>
              <a:t>Change in direction of the Church since Vatican </a:t>
            </a:r>
            <a:r>
              <a:rPr lang="en-US" b="1" i="1" dirty="0" smtClean="0"/>
              <a:t>II</a:t>
            </a:r>
            <a:endParaRPr lang="en-US" dirty="0"/>
          </a:p>
        </p:txBody>
      </p:sp>
      <p:sp>
        <p:nvSpPr>
          <p:cNvPr id="3" name="Content Placeholder 2"/>
          <p:cNvSpPr>
            <a:spLocks noGrp="1"/>
          </p:cNvSpPr>
          <p:nvPr>
            <p:ph idx="1"/>
          </p:nvPr>
        </p:nvSpPr>
        <p:spPr>
          <a:xfrm>
            <a:off x="0" y="1981200"/>
            <a:ext cx="9144000" cy="4144963"/>
          </a:xfrm>
        </p:spPr>
        <p:txBody>
          <a:bodyPr>
            <a:normAutofit/>
          </a:bodyPr>
          <a:lstStyle/>
          <a:p>
            <a:pPr marL="400050" lvl="1" indent="0">
              <a:buNone/>
            </a:pPr>
            <a:r>
              <a:rPr lang="en-US" sz="3600" b="1" dirty="0" smtClean="0"/>
              <a:t>From </a:t>
            </a:r>
            <a:r>
              <a:rPr lang="en-US" sz="3600" b="1" dirty="0"/>
              <a:t>Apostolic Acts to Life based on Jesus.</a:t>
            </a:r>
          </a:p>
          <a:p>
            <a:pPr marL="800100" lvl="2" indent="0">
              <a:buNone/>
            </a:pPr>
            <a:r>
              <a:rPr lang="en-US" sz="3600" b="1" dirty="0"/>
              <a:t>Life based on Image of God; Relationships; and a way of life</a:t>
            </a:r>
          </a:p>
          <a:p>
            <a:pPr marL="1257300" lvl="3" indent="0">
              <a:buNone/>
            </a:pPr>
            <a:r>
              <a:rPr lang="en-US" sz="3600" b="1" dirty="0"/>
              <a:t>Francis Way of Life:  Based on Divine Economy</a:t>
            </a:r>
          </a:p>
          <a:p>
            <a:pPr marL="1714500" lvl="4" indent="0">
              <a:buNone/>
            </a:pPr>
            <a:r>
              <a:rPr lang="en-US" sz="3600" b="1" dirty="0"/>
              <a:t>Divine Economy to Human </a:t>
            </a:r>
            <a:r>
              <a:rPr lang="en-US" sz="3600" b="1" dirty="0" smtClean="0"/>
              <a:t>Economy</a:t>
            </a:r>
            <a:endParaRPr lang="en-US" sz="2800" dirty="0"/>
          </a:p>
        </p:txBody>
      </p:sp>
      <p:sp>
        <p:nvSpPr>
          <p:cNvPr id="4" name="Slide Number Placeholder 3"/>
          <p:cNvSpPr>
            <a:spLocks noGrp="1"/>
          </p:cNvSpPr>
          <p:nvPr>
            <p:ph type="sldNum" sz="quarter" idx="12"/>
          </p:nvPr>
        </p:nvSpPr>
        <p:spPr/>
        <p:txBody>
          <a:bodyPr/>
          <a:lstStyle/>
          <a:p>
            <a:fld id="{9555D667-6DFA-4909-A2CD-709236985C75}" type="slidenum">
              <a:rPr lang="en-US" smtClean="0"/>
              <a:t>59</a:t>
            </a:fld>
            <a:endParaRPr lang="en-US"/>
          </a:p>
        </p:txBody>
      </p:sp>
    </p:spTree>
    <p:extLst>
      <p:ext uri="{BB962C8B-B14F-4D97-AF65-F5344CB8AC3E}">
        <p14:creationId xmlns:p14="http://schemas.microsoft.com/office/powerpoint/2010/main" val="200537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Divine Economy  to Human Economy  </a:t>
            </a:r>
            <a:r>
              <a:rPr lang="en-US" sz="2200" b="1" dirty="0"/>
              <a:t>Michael Crosby OFM Cap</a:t>
            </a:r>
            <a:endParaRPr lang="en-US" b="1" dirty="0"/>
          </a:p>
        </p:txBody>
      </p:sp>
      <p:sp>
        <p:nvSpPr>
          <p:cNvPr id="3" name="Content Placeholder 2"/>
          <p:cNvSpPr>
            <a:spLocks noGrp="1"/>
          </p:cNvSpPr>
          <p:nvPr>
            <p:ph idx="1"/>
          </p:nvPr>
        </p:nvSpPr>
        <p:spPr>
          <a:xfrm>
            <a:off x="76200" y="1600200"/>
            <a:ext cx="8610600" cy="4525963"/>
          </a:xfrm>
        </p:spPr>
        <p:txBody>
          <a:bodyPr>
            <a:normAutofit lnSpcReduction="10000"/>
          </a:bodyPr>
          <a:lstStyle/>
          <a:p>
            <a:pPr marL="849313" lvl="1" indent="-457200">
              <a:buFont typeface="Century Schoolbook" pitchFamily="18" charset="0"/>
              <a:buAutoNum type="arabicPeriod"/>
            </a:pPr>
            <a:r>
              <a:rPr lang="en-US" altLang="en-US" sz="3200" b="1" dirty="0">
                <a:solidFill>
                  <a:srgbClr val="FF0000"/>
                </a:solidFill>
              </a:rPr>
              <a:t>All are equal</a:t>
            </a:r>
            <a:r>
              <a:rPr lang="en-US" altLang="en-US" sz="3200" b="1" dirty="0"/>
              <a:t>, created in the divine image (Jesus)  - The </a:t>
            </a:r>
            <a:r>
              <a:rPr lang="en-US" altLang="en-US" sz="3200" b="1" dirty="0" smtClean="0"/>
              <a:t>Blueprint.</a:t>
            </a:r>
            <a:endParaRPr lang="en-US" altLang="en-US" sz="3200" b="1" dirty="0"/>
          </a:p>
          <a:p>
            <a:pPr marL="849313" lvl="1" indent="-457200">
              <a:buFont typeface="Century Schoolbook" pitchFamily="18" charset="0"/>
              <a:buAutoNum type="arabicPeriod"/>
            </a:pPr>
            <a:r>
              <a:rPr lang="en-US" altLang="en-US" sz="3200" b="1" dirty="0"/>
              <a:t>God has entered into </a:t>
            </a:r>
            <a:r>
              <a:rPr lang="en-US" altLang="en-US" sz="3200" b="1" dirty="0">
                <a:solidFill>
                  <a:srgbClr val="FF0000"/>
                </a:solidFill>
              </a:rPr>
              <a:t>mutual relationship </a:t>
            </a:r>
            <a:r>
              <a:rPr lang="en-US" altLang="en-US" sz="3200" b="1" dirty="0"/>
              <a:t>with each one (as well as all creation) - God’s  Poverty (Incarnation) &amp; Humility (mutuality – desiring us</a:t>
            </a:r>
            <a:r>
              <a:rPr lang="en-US" altLang="en-US" sz="3200" b="1" dirty="0" smtClean="0"/>
              <a:t>).</a:t>
            </a:r>
            <a:endParaRPr lang="en-US" altLang="en-US" sz="3200" b="1" dirty="0"/>
          </a:p>
          <a:p>
            <a:pPr marL="849313" lvl="1" indent="-457200">
              <a:buFont typeface="Century Schoolbook" pitchFamily="18" charset="0"/>
              <a:buAutoNum type="arabicPeriod"/>
            </a:pPr>
            <a:r>
              <a:rPr lang="en-US" altLang="en-US" sz="3200" b="1" dirty="0"/>
              <a:t>Resources are to meet the needs of all so that all realize their dignity and have the</a:t>
            </a:r>
            <a:r>
              <a:rPr lang="en-US" altLang="en-US" sz="3200" b="1" dirty="0">
                <a:solidFill>
                  <a:srgbClr val="FFFF00"/>
                </a:solidFill>
              </a:rPr>
              <a:t> </a:t>
            </a:r>
            <a:r>
              <a:rPr lang="en-US" altLang="en-US" sz="3200" b="1" dirty="0">
                <a:solidFill>
                  <a:srgbClr val="FF0000"/>
                </a:solidFill>
              </a:rPr>
              <a:t>fullest </a:t>
            </a:r>
            <a:r>
              <a:rPr lang="en-US" altLang="en-US" sz="3200" b="1" dirty="0" smtClean="0">
                <a:solidFill>
                  <a:srgbClr val="FF0000"/>
                </a:solidFill>
              </a:rPr>
              <a:t>potential, </a:t>
            </a:r>
            <a:r>
              <a:rPr lang="en-US" altLang="en-US" sz="3200" b="1" dirty="0">
                <a:solidFill>
                  <a:srgbClr val="FF0000"/>
                </a:solidFill>
              </a:rPr>
              <a:t>mutuality, &amp; </a:t>
            </a:r>
            <a:r>
              <a:rPr lang="en-US" altLang="en-US" sz="3200" b="1" dirty="0" smtClean="0">
                <a:solidFill>
                  <a:srgbClr val="FF0000"/>
                </a:solidFill>
              </a:rPr>
              <a:t>participation</a:t>
            </a:r>
            <a:r>
              <a:rPr lang="en-US" altLang="en-US" sz="3200" b="1" dirty="0" smtClean="0"/>
              <a:t>.</a:t>
            </a:r>
            <a:endParaRPr lang="en-US" altLang="en-US" sz="3200" b="1" dirty="0"/>
          </a:p>
          <a:p>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60</a:t>
            </a:fld>
            <a:endParaRPr lang="en-US"/>
          </a:p>
        </p:txBody>
      </p:sp>
    </p:spTree>
    <p:extLst>
      <p:ext uri="{BB962C8B-B14F-4D97-AF65-F5344CB8AC3E}">
        <p14:creationId xmlns:p14="http://schemas.microsoft.com/office/powerpoint/2010/main" val="3940870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b="1" dirty="0" smtClean="0"/>
              <a:t>Insights </a:t>
            </a:r>
            <a:r>
              <a:rPr lang="en-US" b="1" dirty="0"/>
              <a:t>of the Franciscan </a:t>
            </a:r>
            <a:r>
              <a:rPr lang="en-US" b="1" dirty="0" smtClean="0"/>
              <a:t>Spirit</a:t>
            </a:r>
            <a:endParaRPr lang="en-US" b="1" dirty="0"/>
          </a:p>
        </p:txBody>
      </p:sp>
      <p:sp>
        <p:nvSpPr>
          <p:cNvPr id="3" name="Content Placeholder 2"/>
          <p:cNvSpPr>
            <a:spLocks noGrp="1"/>
          </p:cNvSpPr>
          <p:nvPr>
            <p:ph idx="1"/>
          </p:nvPr>
        </p:nvSpPr>
        <p:spPr/>
        <p:txBody>
          <a:bodyPr>
            <a:normAutofit fontScale="62500" lnSpcReduction="20000"/>
          </a:bodyPr>
          <a:lstStyle/>
          <a:p>
            <a:pPr marL="0" indent="0">
              <a:buNone/>
            </a:pPr>
            <a:r>
              <a:rPr lang="en-US" sz="5100" b="1" dirty="0"/>
              <a:t>Franciscan Family Concerns</a:t>
            </a:r>
            <a:r>
              <a:rPr lang="en-US" sz="5100" b="1" dirty="0" smtClean="0"/>
              <a:t>: </a:t>
            </a:r>
            <a:r>
              <a:rPr lang="en-US" sz="3800" b="1" dirty="0"/>
              <a:t>(FC-14)</a:t>
            </a:r>
            <a:endParaRPr lang="en-US" b="1" dirty="0"/>
          </a:p>
          <a:p>
            <a:pPr lvl="0" fontAlgn="ctr"/>
            <a:r>
              <a:rPr lang="en-US" sz="5100" b="1" dirty="0"/>
              <a:t>Needs of the poor and </a:t>
            </a:r>
            <a:r>
              <a:rPr lang="en-US" sz="5100" b="1" dirty="0" smtClean="0"/>
              <a:t>marginalized</a:t>
            </a:r>
            <a:endParaRPr lang="en-US" sz="5100" b="1" dirty="0"/>
          </a:p>
          <a:p>
            <a:pPr lvl="0" fontAlgn="ctr"/>
            <a:r>
              <a:rPr lang="en-US" sz="5100" b="1" dirty="0"/>
              <a:t>Peace and justice</a:t>
            </a:r>
          </a:p>
          <a:p>
            <a:pPr lvl="0" fontAlgn="ctr"/>
            <a:r>
              <a:rPr lang="en-US" sz="5100" b="1" dirty="0"/>
              <a:t>Work as a gift from </a:t>
            </a:r>
            <a:r>
              <a:rPr lang="en-US" sz="5100" b="1" dirty="0" smtClean="0"/>
              <a:t>God</a:t>
            </a:r>
            <a:endParaRPr lang="en-US" sz="5100" b="1" dirty="0"/>
          </a:p>
          <a:p>
            <a:pPr lvl="0" fontAlgn="ctr"/>
            <a:r>
              <a:rPr lang="en-US" sz="5100" b="1" dirty="0"/>
              <a:t>Prayerful and Contemplative</a:t>
            </a:r>
          </a:p>
          <a:p>
            <a:pPr lvl="0" fontAlgn="ctr"/>
            <a:r>
              <a:rPr lang="en-US" sz="5100" b="1" dirty="0"/>
              <a:t>Eucharistic people.  Bring Unity</a:t>
            </a:r>
          </a:p>
          <a:p>
            <a:pPr lvl="1" fontAlgn="ctr"/>
            <a:r>
              <a:rPr lang="en-US" sz="3800" b="1" dirty="0"/>
              <a:t>Presence of Christ in the word, in the priest, in the assembly, in the Eucharist and other sacraments</a:t>
            </a:r>
            <a:r>
              <a:rPr lang="en-US" sz="3800" b="1" dirty="0" smtClean="0"/>
              <a:t>.</a:t>
            </a:r>
          </a:p>
          <a:p>
            <a:pPr lvl="0" fontAlgn="ctr"/>
            <a:r>
              <a:rPr lang="en-US" sz="4400" b="1" dirty="0"/>
              <a:t>Blessed Virgin Mary is a model for the Franciscan Family.</a:t>
            </a:r>
          </a:p>
          <a:p>
            <a:pPr fontAlgn="ctr"/>
            <a:endParaRPr lang="en-US" sz="4200" b="1" dirty="0"/>
          </a:p>
        </p:txBody>
      </p:sp>
      <p:sp>
        <p:nvSpPr>
          <p:cNvPr id="4" name="Slide Number Placeholder 3"/>
          <p:cNvSpPr>
            <a:spLocks noGrp="1"/>
          </p:cNvSpPr>
          <p:nvPr>
            <p:ph type="sldNum" sz="quarter" idx="12"/>
          </p:nvPr>
        </p:nvSpPr>
        <p:spPr/>
        <p:txBody>
          <a:bodyPr/>
          <a:lstStyle/>
          <a:p>
            <a:fld id="{9555D667-6DFA-4909-A2CD-709236985C75}" type="slidenum">
              <a:rPr lang="en-US" smtClean="0"/>
              <a:t>61</a:t>
            </a:fld>
            <a:endParaRPr lang="en-US"/>
          </a:p>
        </p:txBody>
      </p:sp>
    </p:spTree>
    <p:extLst>
      <p:ext uri="{BB962C8B-B14F-4D97-AF65-F5344CB8AC3E}">
        <p14:creationId xmlns:p14="http://schemas.microsoft.com/office/powerpoint/2010/main" val="423729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09600"/>
          </a:xfrm>
        </p:spPr>
        <p:txBody>
          <a:bodyPr>
            <a:normAutofit fontScale="90000"/>
          </a:bodyPr>
          <a:lstStyle/>
          <a:p>
            <a:r>
              <a:rPr lang="en-US" b="1" dirty="0" smtClean="0"/>
              <a:t>Insights </a:t>
            </a:r>
            <a:r>
              <a:rPr lang="en-US" b="1" dirty="0"/>
              <a:t>of the Franciscan </a:t>
            </a:r>
            <a:r>
              <a:rPr lang="en-US" b="1" dirty="0" smtClean="0"/>
              <a:t>Spirit</a:t>
            </a:r>
            <a:endParaRPr lang="en-US" b="1" dirty="0"/>
          </a:p>
        </p:txBody>
      </p:sp>
      <p:sp>
        <p:nvSpPr>
          <p:cNvPr id="3" name="Content Placeholder 2"/>
          <p:cNvSpPr>
            <a:spLocks noGrp="1"/>
          </p:cNvSpPr>
          <p:nvPr>
            <p:ph idx="1"/>
          </p:nvPr>
        </p:nvSpPr>
        <p:spPr>
          <a:xfrm>
            <a:off x="457200" y="1524000"/>
            <a:ext cx="8229600" cy="5105400"/>
          </a:xfrm>
        </p:spPr>
        <p:txBody>
          <a:bodyPr>
            <a:normAutofit/>
          </a:bodyPr>
          <a:lstStyle/>
          <a:p>
            <a:pPr marL="0" indent="0">
              <a:buNone/>
            </a:pPr>
            <a:r>
              <a:rPr lang="en-US" b="1" dirty="0"/>
              <a:t>Franciscan Family </a:t>
            </a:r>
            <a:r>
              <a:rPr lang="en-US" b="1" dirty="0" smtClean="0"/>
              <a:t>Concerns (Cont.):</a:t>
            </a:r>
            <a:endParaRPr lang="en-US" b="1" dirty="0"/>
          </a:p>
          <a:p>
            <a:pPr lvl="0" fontAlgn="ctr"/>
            <a:r>
              <a:rPr lang="en-US" b="1" dirty="0" smtClean="0"/>
              <a:t>Interactive</a:t>
            </a:r>
            <a:r>
              <a:rPr lang="en-US" b="1" dirty="0"/>
              <a:t>:  Work with other members.  Every one freely gives.  Everyone freely receives.</a:t>
            </a:r>
          </a:p>
          <a:p>
            <a:pPr lvl="0" fontAlgn="ctr"/>
            <a:r>
              <a:rPr lang="en-US" b="1" dirty="0"/>
              <a:t>Community-minded.  Not Individualistic as the call of society suggests.</a:t>
            </a:r>
          </a:p>
          <a:p>
            <a:pPr lvl="0" fontAlgn="ctr"/>
            <a:r>
              <a:rPr lang="en-US" b="1" dirty="0"/>
              <a:t>Beware of strange beliefs.</a:t>
            </a:r>
          </a:p>
          <a:p>
            <a:pPr lvl="0" fontAlgn="ctr"/>
            <a:r>
              <a:rPr lang="en-US" b="1" dirty="0"/>
              <a:t>A sense for forgiveness and reconciliation leading to freedom. </a:t>
            </a:r>
          </a:p>
        </p:txBody>
      </p:sp>
      <p:sp>
        <p:nvSpPr>
          <p:cNvPr id="4" name="Slide Number Placeholder 3"/>
          <p:cNvSpPr>
            <a:spLocks noGrp="1"/>
          </p:cNvSpPr>
          <p:nvPr>
            <p:ph type="sldNum" sz="quarter" idx="12"/>
          </p:nvPr>
        </p:nvSpPr>
        <p:spPr/>
        <p:txBody>
          <a:bodyPr/>
          <a:lstStyle/>
          <a:p>
            <a:fld id="{9555D667-6DFA-4909-A2CD-709236985C75}" type="slidenum">
              <a:rPr lang="en-US" smtClean="0"/>
              <a:t>62</a:t>
            </a:fld>
            <a:endParaRPr lang="en-US"/>
          </a:p>
        </p:txBody>
      </p:sp>
    </p:spTree>
    <p:extLst>
      <p:ext uri="{BB962C8B-B14F-4D97-AF65-F5344CB8AC3E}">
        <p14:creationId xmlns:p14="http://schemas.microsoft.com/office/powerpoint/2010/main" val="3857350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525"/>
            <a:ext cx="8229600" cy="762000"/>
          </a:xfrm>
        </p:spPr>
        <p:txBody>
          <a:bodyPr>
            <a:normAutofit/>
          </a:bodyPr>
          <a:lstStyle/>
          <a:p>
            <a:r>
              <a:rPr lang="en-US" b="1" u="sng" dirty="0" smtClean="0"/>
              <a:t>Questions</a:t>
            </a:r>
            <a:endParaRPr lang="en-US" u="sng" dirty="0"/>
          </a:p>
        </p:txBody>
      </p:sp>
      <p:sp>
        <p:nvSpPr>
          <p:cNvPr id="3" name="Content Placeholder 2"/>
          <p:cNvSpPr>
            <a:spLocks noGrp="1"/>
          </p:cNvSpPr>
          <p:nvPr>
            <p:ph idx="1"/>
          </p:nvPr>
        </p:nvSpPr>
        <p:spPr>
          <a:xfrm>
            <a:off x="228600" y="1295400"/>
            <a:ext cx="8458200" cy="5334000"/>
          </a:xfrm>
        </p:spPr>
        <p:txBody>
          <a:bodyPr>
            <a:normAutofit/>
          </a:bodyPr>
          <a:lstStyle/>
          <a:p>
            <a:pPr marL="514350" indent="-514350">
              <a:buFont typeface="+mj-lt"/>
              <a:buAutoNum type="arabicPeriod"/>
            </a:pPr>
            <a:r>
              <a:rPr lang="en-US" sz="3500" b="1" dirty="0" smtClean="0"/>
              <a:t>Do </a:t>
            </a:r>
            <a:r>
              <a:rPr lang="en-US" sz="3500" b="1" dirty="0" smtClean="0"/>
              <a:t>members of your fraternity understand the two traditions?  Do they understand where our life style is coming from?</a:t>
            </a:r>
          </a:p>
          <a:p>
            <a:pPr marL="514350" indent="-514350">
              <a:buFont typeface="+mj-lt"/>
              <a:buAutoNum type="arabicPeriod"/>
            </a:pPr>
            <a:r>
              <a:rPr lang="en-US" sz="3500" b="1" dirty="0" smtClean="0"/>
              <a:t>How might you take this back to your fraternity?</a:t>
            </a:r>
          </a:p>
          <a:p>
            <a:pPr marL="514350" indent="-514350">
              <a:buFont typeface="+mj-lt"/>
              <a:buAutoNum type="arabicPeriod"/>
            </a:pPr>
            <a:r>
              <a:rPr lang="en-US" sz="3500" b="1" dirty="0" smtClean="0"/>
              <a:t>How do we show Godly characteristics in our human actions and relations?</a:t>
            </a:r>
            <a:endParaRPr lang="en-US" sz="3500" dirty="0"/>
          </a:p>
          <a:p>
            <a:pPr marL="0" indent="0">
              <a:buNone/>
            </a:pPr>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63</a:t>
            </a:fld>
            <a:endParaRPr lang="en-US"/>
          </a:p>
        </p:txBody>
      </p:sp>
    </p:spTree>
    <p:extLst>
      <p:ext uri="{BB962C8B-B14F-4D97-AF65-F5344CB8AC3E}">
        <p14:creationId xmlns:p14="http://schemas.microsoft.com/office/powerpoint/2010/main" val="398858670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normAutofit/>
          </a:bodyPr>
          <a:lstStyle/>
          <a:p>
            <a:r>
              <a:rPr lang="en-US" b="1" u="sng" dirty="0" smtClean="0"/>
              <a:t>Questions</a:t>
            </a:r>
            <a:endParaRPr lang="en-US" u="sng" dirty="0"/>
          </a:p>
        </p:txBody>
      </p:sp>
      <p:sp>
        <p:nvSpPr>
          <p:cNvPr id="3" name="Content Placeholder 2"/>
          <p:cNvSpPr>
            <a:spLocks noGrp="1"/>
          </p:cNvSpPr>
          <p:nvPr>
            <p:ph idx="1"/>
          </p:nvPr>
        </p:nvSpPr>
        <p:spPr>
          <a:xfrm>
            <a:off x="228600" y="914400"/>
            <a:ext cx="8458200" cy="5715000"/>
          </a:xfrm>
        </p:spPr>
        <p:txBody>
          <a:bodyPr>
            <a:normAutofit fontScale="92500" lnSpcReduction="20000"/>
          </a:bodyPr>
          <a:lstStyle/>
          <a:p>
            <a:pPr marL="514350" indent="-514350">
              <a:buFont typeface="+mj-lt"/>
              <a:buAutoNum type="arabicPeriod"/>
            </a:pPr>
            <a:r>
              <a:rPr lang="en-US" sz="3500" b="1" dirty="0"/>
              <a:t>What was your image of God?  What do you hold on too?  How has it changed?</a:t>
            </a:r>
          </a:p>
          <a:p>
            <a:pPr marL="514350" indent="-514350">
              <a:buFont typeface="+mj-lt"/>
              <a:buAutoNum type="arabicPeriod"/>
            </a:pPr>
            <a:r>
              <a:rPr lang="en-US" sz="3500" b="1" dirty="0" smtClean="0"/>
              <a:t>Consider </a:t>
            </a:r>
            <a:r>
              <a:rPr lang="en-US" sz="3500" b="1" dirty="0"/>
              <a:t>the different focus between these 2 major Spiritual Traditions</a:t>
            </a:r>
            <a:r>
              <a:rPr lang="en-US" sz="3500" b="1" dirty="0" smtClean="0"/>
              <a:t>.  How </a:t>
            </a:r>
            <a:r>
              <a:rPr lang="en-US" sz="3500" b="1" dirty="0"/>
              <a:t>might the difference affect your approach to God and </a:t>
            </a:r>
            <a:r>
              <a:rPr lang="en-US" sz="3500" b="1" dirty="0" smtClean="0"/>
              <a:t>Life.</a:t>
            </a:r>
          </a:p>
          <a:p>
            <a:pPr marL="514350" indent="-514350">
              <a:buFont typeface="+mj-lt"/>
              <a:buAutoNum type="arabicPeriod"/>
            </a:pPr>
            <a:r>
              <a:rPr lang="en-US" sz="3500" b="1" dirty="0" smtClean="0"/>
              <a:t>Do members of your fraternity understand the two traditions?  Do they understand where our life style is coming from?</a:t>
            </a:r>
          </a:p>
          <a:p>
            <a:pPr marL="514350" indent="-514350">
              <a:buFont typeface="+mj-lt"/>
              <a:buAutoNum type="arabicPeriod"/>
            </a:pPr>
            <a:r>
              <a:rPr lang="en-US" sz="3500" b="1" dirty="0" smtClean="0"/>
              <a:t>How might you take this back to your fraternity?</a:t>
            </a:r>
          </a:p>
          <a:p>
            <a:pPr marL="514350" indent="-514350">
              <a:buFont typeface="+mj-lt"/>
              <a:buAutoNum type="arabicPeriod"/>
            </a:pPr>
            <a:r>
              <a:rPr lang="en-US" sz="3500" b="1" dirty="0" smtClean="0"/>
              <a:t>How do we show Godly characteristics in our human actions and relations?</a:t>
            </a:r>
            <a:endParaRPr lang="en-US" sz="3500" dirty="0"/>
          </a:p>
          <a:p>
            <a:pPr marL="0" indent="0">
              <a:buNone/>
            </a:pPr>
            <a:endParaRPr lang="en-US" dirty="0"/>
          </a:p>
        </p:txBody>
      </p:sp>
      <p:sp>
        <p:nvSpPr>
          <p:cNvPr id="4" name="Slide Number Placeholder 3"/>
          <p:cNvSpPr>
            <a:spLocks noGrp="1"/>
          </p:cNvSpPr>
          <p:nvPr>
            <p:ph type="sldNum" sz="quarter" idx="12"/>
          </p:nvPr>
        </p:nvSpPr>
        <p:spPr/>
        <p:txBody>
          <a:bodyPr/>
          <a:lstStyle/>
          <a:p>
            <a:fld id="{9555D667-6DFA-4909-A2CD-709236985C75}" type="slidenum">
              <a:rPr lang="en-US" smtClean="0"/>
              <a:t>64</a:t>
            </a:fld>
            <a:endParaRPr lang="en-US"/>
          </a:p>
        </p:txBody>
      </p:sp>
    </p:spTree>
    <p:extLst>
      <p:ext uri="{BB962C8B-B14F-4D97-AF65-F5344CB8AC3E}">
        <p14:creationId xmlns:p14="http://schemas.microsoft.com/office/powerpoint/2010/main" val="1896287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4991</TotalTime>
  <Words>3313</Words>
  <Application>Microsoft Office PowerPoint</Application>
  <PresentationFormat>On-screen Show (4:3)</PresentationFormat>
  <Paragraphs>515</Paragraphs>
  <Slides>64</Slides>
  <Notes>12</Notes>
  <HiddenSlides>1</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Office Theme</vt:lpstr>
      <vt:lpstr>FRANCISCAN THEOLOGY</vt:lpstr>
      <vt:lpstr>Theology leads to Spirituality</vt:lpstr>
      <vt:lpstr>Basic Catholic Theology  Common Elements</vt:lpstr>
      <vt:lpstr>Common Elements  (Cont.)</vt:lpstr>
      <vt:lpstr>Two ways of looking at the Incarnation</vt:lpstr>
      <vt:lpstr>Dominican View</vt:lpstr>
      <vt:lpstr>St. Benedict</vt:lpstr>
      <vt:lpstr>St. Ignatious of Loyola</vt:lpstr>
      <vt:lpstr>St. Dominic</vt:lpstr>
      <vt:lpstr>PowerPoint Presentation</vt:lpstr>
      <vt:lpstr>St. Augustine -Original Sin St. Anselm - Doctrine of Atonement</vt:lpstr>
      <vt:lpstr>PowerPoint Presentation</vt:lpstr>
      <vt:lpstr>PowerPoint Presentation</vt:lpstr>
      <vt:lpstr>PowerPoint Presentation</vt:lpstr>
      <vt:lpstr>St. Augustine - Original Sin St. Anselm - Doctrine of Atonement</vt:lpstr>
      <vt:lpstr>Franciscan View</vt:lpstr>
      <vt:lpstr>PowerPoint Presentation</vt:lpstr>
      <vt:lpstr>PowerPoint Presentation</vt:lpstr>
      <vt:lpstr>PowerPoint Presentation</vt:lpstr>
      <vt:lpstr>The Foundations of Franciscan Spirituality</vt:lpstr>
      <vt:lpstr>St. Augustine - Original Sin St. Anselm - Doctrine of Atonement</vt:lpstr>
      <vt:lpstr>St. Francis of Assisi</vt:lpstr>
      <vt:lpstr>St. Francis of Assisi</vt:lpstr>
      <vt:lpstr>Eucharist</vt:lpstr>
      <vt:lpstr>How Francis saw God and Jesus</vt:lpstr>
      <vt:lpstr>Questions for Part 1</vt:lpstr>
      <vt:lpstr>Boneventure</vt:lpstr>
      <vt:lpstr> Bonaventure The second founder of the Order </vt:lpstr>
      <vt:lpstr>The Father</vt:lpstr>
      <vt:lpstr>Will of God – Holy Spirit</vt:lpstr>
      <vt:lpstr>Intellect     Beloved Son       </vt:lpstr>
      <vt:lpstr>PowerPoint Presentation</vt:lpstr>
      <vt:lpstr>PowerPoint Presentation</vt:lpstr>
      <vt:lpstr>PowerPoint Presentation</vt:lpstr>
      <vt:lpstr>Coincidence of Opposites</vt:lpstr>
      <vt:lpstr>The Breviloquium</vt:lpstr>
      <vt:lpstr>PowerPoint Presentation</vt:lpstr>
      <vt:lpstr>PowerPoint Presentation</vt:lpstr>
      <vt:lpstr>The Soul’s Journey Into God</vt:lpstr>
      <vt:lpstr>Day 1 &amp; 2 - Creation</vt:lpstr>
      <vt:lpstr>Day 1 &amp; 2</vt:lpstr>
      <vt:lpstr>Day 3 &amp; 4 -- Moving Inward</vt:lpstr>
      <vt:lpstr>Day 3 &amp; 4</vt:lpstr>
      <vt:lpstr>Day 4</vt:lpstr>
      <vt:lpstr>Day 5 &amp; 6     Above</vt:lpstr>
      <vt:lpstr>Day 7   Rest</vt:lpstr>
      <vt:lpstr>Blessed John Duns Scotus</vt:lpstr>
      <vt:lpstr>PowerPoint Presentation</vt:lpstr>
      <vt:lpstr>PowerPoint Presentation</vt:lpstr>
      <vt:lpstr>PowerPoint Presentation</vt:lpstr>
      <vt:lpstr>PowerPoint Presentation</vt:lpstr>
      <vt:lpstr>PowerPoint Presentation</vt:lpstr>
      <vt:lpstr>PowerPoint Presentation</vt:lpstr>
      <vt:lpstr>Franciscan Theology Recap</vt:lpstr>
      <vt:lpstr>PowerPoint Presentation</vt:lpstr>
      <vt:lpstr>PowerPoint Presentation</vt:lpstr>
      <vt:lpstr>PowerPoint Presentation</vt:lpstr>
      <vt:lpstr>PowerPoint Presentation</vt:lpstr>
      <vt:lpstr>Change in direction of the Church since Vatican II</vt:lpstr>
      <vt:lpstr>Divine Economy  to Human Economy  Michael Crosby OFM Cap</vt:lpstr>
      <vt:lpstr>Insights of the Franciscan Spirit</vt:lpstr>
      <vt:lpstr>Insights of the Franciscan Spirit</vt:lpstr>
      <vt:lpstr>Questions</vt:lpstr>
      <vt:lpstr>Questions</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FRANCISCAN THEOLOGY</dc:title>
  <dc:creator>Robert</dc:creator>
  <cp:lastModifiedBy>Robert</cp:lastModifiedBy>
  <cp:revision>88</cp:revision>
  <cp:lastPrinted>2015-04-18T01:39:43Z</cp:lastPrinted>
  <dcterms:created xsi:type="dcterms:W3CDTF">2015-04-13T01:35:35Z</dcterms:created>
  <dcterms:modified xsi:type="dcterms:W3CDTF">2015-05-16T05:24:19Z</dcterms:modified>
</cp:coreProperties>
</file>