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37"/>
  </p:notesMasterIdLst>
  <p:handoutMasterIdLst>
    <p:handoutMasterId r:id="rId38"/>
  </p:handoutMasterIdLst>
  <p:sldIdLst>
    <p:sldId id="256" r:id="rId2"/>
    <p:sldId id="287" r:id="rId3"/>
    <p:sldId id="288" r:id="rId4"/>
    <p:sldId id="289" r:id="rId5"/>
    <p:sldId id="290" r:id="rId6"/>
    <p:sldId id="293" r:id="rId7"/>
    <p:sldId id="292" r:id="rId8"/>
    <p:sldId id="295" r:id="rId9"/>
    <p:sldId id="296" r:id="rId10"/>
    <p:sldId id="282" r:id="rId11"/>
    <p:sldId id="283" r:id="rId12"/>
    <p:sldId id="294" r:id="rId13"/>
    <p:sldId id="286" r:id="rId14"/>
    <p:sldId id="262" r:id="rId15"/>
    <p:sldId id="263" r:id="rId16"/>
    <p:sldId id="277" r:id="rId17"/>
    <p:sldId id="264" r:id="rId18"/>
    <p:sldId id="267" r:id="rId19"/>
    <p:sldId id="268" r:id="rId20"/>
    <p:sldId id="281" r:id="rId21"/>
    <p:sldId id="278" r:id="rId22"/>
    <p:sldId id="279" r:id="rId23"/>
    <p:sldId id="280" r:id="rId24"/>
    <p:sldId id="259" r:id="rId25"/>
    <p:sldId id="260" r:id="rId26"/>
    <p:sldId id="261" r:id="rId27"/>
    <p:sldId id="284" r:id="rId28"/>
    <p:sldId id="265" r:id="rId29"/>
    <p:sldId id="269" r:id="rId30"/>
    <p:sldId id="270" r:id="rId31"/>
    <p:sldId id="274" r:id="rId32"/>
    <p:sldId id="275" r:id="rId33"/>
    <p:sldId id="276" r:id="rId34"/>
    <p:sldId id="285" r:id="rId35"/>
    <p:sldId id="266" r:id="rId36"/>
  </p:sldIdLst>
  <p:sldSz cx="12192000" cy="6858000"/>
  <p:notesSz cx="7023100" cy="93091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72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4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7072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7072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7D345E9F-2906-4B1C-B692-D01557D8C959}" type="datetimeFigureOut">
              <a:rPr lang="en-US" smtClean="0"/>
              <a:t>3/20/2015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30"/>
            <a:ext cx="3043343" cy="467071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30"/>
            <a:ext cx="3043343" cy="467071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434AEF5B-6A98-4F91-B7E4-35A2565B2D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7020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238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275" y="0"/>
            <a:ext cx="3043238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BCC552-EFFA-4DAE-A237-E4AB6032694E}" type="datetimeFigureOut">
              <a:rPr lang="en-US" smtClean="0"/>
              <a:t>3/20/2015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9138" y="1163638"/>
            <a:ext cx="5584825" cy="31416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675" y="4479925"/>
            <a:ext cx="5619750" cy="36655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375"/>
            <a:ext cx="3043238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275" y="8842375"/>
            <a:ext cx="3043238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2FE59A-ECE1-4965-8F65-0366FA73B6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33497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2FE59A-ECE1-4965-8F65-0366FA73B61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28917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2FE59A-ECE1-4965-8F65-0366FA73B61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88555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2FE59A-ECE1-4965-8F65-0366FA73B610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62752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2FE59A-ECE1-4965-8F65-0366FA73B610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32251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2FE59A-ECE1-4965-8F65-0366FA73B610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67473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2FE59A-ECE1-4965-8F65-0366FA73B610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83213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2FE59A-ECE1-4965-8F65-0366FA73B610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8577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2FE59A-ECE1-4965-8F65-0366FA73B610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53289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2FE59A-ECE1-4965-8F65-0366FA73B610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51421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2FE59A-ECE1-4965-8F65-0366FA73B610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6320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2FE59A-ECE1-4965-8F65-0366FA73B610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9681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2FE59A-ECE1-4965-8F65-0366FA73B610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15283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2FE59A-ECE1-4965-8F65-0366FA73B610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22474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2FE59A-ECE1-4965-8F65-0366FA73B610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71153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2FE59A-ECE1-4965-8F65-0366FA73B610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009507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2FE59A-ECE1-4965-8F65-0366FA73B610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852828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2FE59A-ECE1-4965-8F65-0366FA73B610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200926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2FE59A-ECE1-4965-8F65-0366FA73B610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75976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2FE59A-ECE1-4965-8F65-0366FA73B610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87212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2FE59A-ECE1-4965-8F65-0366FA73B610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343673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2FE59A-ECE1-4965-8F65-0366FA73B610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233223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2FE59A-ECE1-4965-8F65-0366FA73B610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85752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2FE59A-ECE1-4965-8F65-0366FA73B610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717183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2FE59A-ECE1-4965-8F65-0366FA73B610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815878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2FE59A-ECE1-4965-8F65-0366FA73B610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644899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2FE59A-ECE1-4965-8F65-0366FA73B610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206128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2FE59A-ECE1-4965-8F65-0366FA73B610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531737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2FE59A-ECE1-4965-8F65-0366FA73B610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255609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2FE59A-ECE1-4965-8F65-0366FA73B610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966653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2FE59A-ECE1-4965-8F65-0366FA73B610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02074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2FE59A-ECE1-4965-8F65-0366FA73B610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247291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2FE59A-ECE1-4965-8F65-0366FA73B610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48058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2FE59A-ECE1-4965-8F65-0366FA73B610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508956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2FE59A-ECE1-4965-8F65-0366FA73B610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1243652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2FE59A-ECE1-4965-8F65-0366FA73B610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5713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3/20/2015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3/20/2015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3/20/2015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3/20/2015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3/20/2015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3/20/2015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3/20/2015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3/20/2015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9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9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9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425064" y="6309550"/>
            <a:ext cx="7766936" cy="1096899"/>
          </a:xfrm>
        </p:spPr>
        <p:txBody>
          <a:bodyPr>
            <a:norm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Frank Miller, OFS</a:t>
            </a:r>
            <a:endParaRPr lang="en-US" sz="2800" dirty="0">
              <a:solidFill>
                <a:schemeClr val="bg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7125" y="209970"/>
            <a:ext cx="5311439" cy="6553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804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698" y="1944130"/>
            <a:ext cx="8596668" cy="3344562"/>
          </a:xfrm>
        </p:spPr>
        <p:txBody>
          <a:bodyPr>
            <a:normAutofit/>
          </a:bodyPr>
          <a:lstStyle/>
          <a:p>
            <a:r>
              <a:rPr lang="en-US" sz="9600" b="1" dirty="0" smtClean="0"/>
              <a:t>Servant</a:t>
            </a:r>
            <a:br>
              <a:rPr lang="en-US" sz="9600" b="1" dirty="0" smtClean="0"/>
            </a:br>
            <a:r>
              <a:rPr lang="en-US" sz="9600" b="1" dirty="0" smtClean="0"/>
              <a:t>								Leader</a:t>
            </a:r>
            <a:endParaRPr lang="en-US" sz="9600" b="1" dirty="0"/>
          </a:p>
        </p:txBody>
      </p:sp>
    </p:spTree>
    <p:extLst>
      <p:ext uri="{BB962C8B-B14F-4D97-AF65-F5344CB8AC3E}">
        <p14:creationId xmlns:p14="http://schemas.microsoft.com/office/powerpoint/2010/main" val="2714666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698" y="1944130"/>
            <a:ext cx="8596668" cy="3344562"/>
          </a:xfrm>
        </p:spPr>
        <p:txBody>
          <a:bodyPr>
            <a:normAutofit/>
          </a:bodyPr>
          <a:lstStyle/>
          <a:p>
            <a:r>
              <a:rPr lang="en-US" sz="9600" b="1" dirty="0" smtClean="0"/>
              <a:t>Servant</a:t>
            </a:r>
            <a:br>
              <a:rPr lang="en-US" sz="9600" b="1" dirty="0" smtClean="0"/>
            </a:br>
            <a:r>
              <a:rPr lang="en-US" sz="9600" b="1" dirty="0" smtClean="0"/>
              <a:t>								</a:t>
            </a:r>
            <a:endParaRPr lang="en-US" sz="9600" b="1" dirty="0"/>
          </a:p>
        </p:txBody>
      </p:sp>
    </p:spTree>
    <p:extLst>
      <p:ext uri="{BB962C8B-B14F-4D97-AF65-F5344CB8AC3E}">
        <p14:creationId xmlns:p14="http://schemas.microsoft.com/office/powerpoint/2010/main" val="1964752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698" y="1944130"/>
            <a:ext cx="8596668" cy="3344562"/>
          </a:xfrm>
        </p:spPr>
        <p:txBody>
          <a:bodyPr>
            <a:normAutofit/>
          </a:bodyPr>
          <a:lstStyle/>
          <a:p>
            <a:r>
              <a:rPr lang="en-US" sz="9600" b="1" dirty="0" smtClean="0"/>
              <a:t/>
            </a:r>
            <a:br>
              <a:rPr lang="en-US" sz="9600" b="1" dirty="0" smtClean="0"/>
            </a:br>
            <a:r>
              <a:rPr lang="en-US" sz="9600" b="1" dirty="0" smtClean="0"/>
              <a:t>								Leader</a:t>
            </a:r>
            <a:endParaRPr lang="en-US" sz="9600" b="1" dirty="0"/>
          </a:p>
        </p:txBody>
      </p:sp>
    </p:spTree>
    <p:extLst>
      <p:ext uri="{BB962C8B-B14F-4D97-AF65-F5344CB8AC3E}">
        <p14:creationId xmlns:p14="http://schemas.microsoft.com/office/powerpoint/2010/main" val="3329040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698" y="1944130"/>
            <a:ext cx="8596668" cy="3344562"/>
          </a:xfrm>
        </p:spPr>
        <p:txBody>
          <a:bodyPr>
            <a:normAutofit/>
          </a:bodyPr>
          <a:lstStyle/>
          <a:p>
            <a:r>
              <a:rPr lang="en-US" sz="9600" b="1" dirty="0" smtClean="0"/>
              <a:t>Servant</a:t>
            </a:r>
            <a:br>
              <a:rPr lang="en-US" sz="9600" b="1" dirty="0" smtClean="0"/>
            </a:br>
            <a:r>
              <a:rPr lang="en-US" sz="9600" b="1" dirty="0" smtClean="0"/>
              <a:t>								</a:t>
            </a:r>
            <a:endParaRPr lang="en-US" sz="9600" b="1" dirty="0"/>
          </a:p>
        </p:txBody>
      </p:sp>
    </p:spTree>
    <p:extLst>
      <p:ext uri="{BB962C8B-B14F-4D97-AF65-F5344CB8AC3E}">
        <p14:creationId xmlns:p14="http://schemas.microsoft.com/office/powerpoint/2010/main" val="3855863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698" y="1944130"/>
            <a:ext cx="8596668" cy="3344562"/>
          </a:xfrm>
        </p:spPr>
        <p:txBody>
          <a:bodyPr>
            <a:normAutofit/>
          </a:bodyPr>
          <a:lstStyle/>
          <a:p>
            <a:r>
              <a:rPr lang="en-US" sz="9600" b="1" dirty="0" smtClean="0"/>
              <a:t/>
            </a:r>
            <a:br>
              <a:rPr lang="en-US" sz="9600" b="1" dirty="0" smtClean="0"/>
            </a:br>
            <a:r>
              <a:rPr lang="en-US" sz="9600" b="1" dirty="0" smtClean="0"/>
              <a:t>								Leader</a:t>
            </a:r>
            <a:endParaRPr lang="en-US" sz="9600" b="1" dirty="0"/>
          </a:p>
        </p:txBody>
      </p:sp>
    </p:spTree>
    <p:extLst>
      <p:ext uri="{BB962C8B-B14F-4D97-AF65-F5344CB8AC3E}">
        <p14:creationId xmlns:p14="http://schemas.microsoft.com/office/powerpoint/2010/main" val="2842526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698" y="1944130"/>
            <a:ext cx="8596668" cy="3344562"/>
          </a:xfrm>
        </p:spPr>
        <p:txBody>
          <a:bodyPr>
            <a:normAutofit/>
          </a:bodyPr>
          <a:lstStyle/>
          <a:p>
            <a:r>
              <a:rPr lang="en-US" sz="9600" b="1" dirty="0" smtClean="0"/>
              <a:t>Servant</a:t>
            </a:r>
            <a:br>
              <a:rPr lang="en-US" sz="9600" b="1" dirty="0" smtClean="0"/>
            </a:br>
            <a:r>
              <a:rPr lang="en-US" sz="9600" b="1" dirty="0" smtClean="0"/>
              <a:t>								Leader</a:t>
            </a:r>
            <a:endParaRPr lang="en-US" sz="9600" b="1" dirty="0"/>
          </a:p>
        </p:txBody>
      </p:sp>
    </p:spTree>
    <p:extLst>
      <p:ext uri="{BB962C8B-B14F-4D97-AF65-F5344CB8AC3E}">
        <p14:creationId xmlns:p14="http://schemas.microsoft.com/office/powerpoint/2010/main" val="3365344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4293" y="1037968"/>
            <a:ext cx="8596668" cy="3344562"/>
          </a:xfrm>
        </p:spPr>
        <p:txBody>
          <a:bodyPr>
            <a:normAutofit/>
          </a:bodyPr>
          <a:lstStyle/>
          <a:p>
            <a:r>
              <a:rPr lang="en-US" sz="9600" b="1" dirty="0" smtClean="0"/>
              <a:t/>
            </a:r>
            <a:br>
              <a:rPr lang="en-US" sz="9600" b="1" dirty="0" smtClean="0"/>
            </a:br>
            <a:r>
              <a:rPr lang="en-US" sz="9600" b="1" dirty="0" smtClean="0"/>
              <a:t>								Leader</a:t>
            </a:r>
            <a:endParaRPr lang="en-US" sz="9600" b="1" dirty="0"/>
          </a:p>
        </p:txBody>
      </p:sp>
      <p:sp>
        <p:nvSpPr>
          <p:cNvPr id="3" name="7-Point Star 2"/>
          <p:cNvSpPr/>
          <p:nvPr/>
        </p:nvSpPr>
        <p:spPr>
          <a:xfrm>
            <a:off x="1210963" y="4604952"/>
            <a:ext cx="2141838" cy="1812324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YOU</a:t>
            </a:r>
            <a:endParaRPr lang="en-US" sz="3600" dirty="0"/>
          </a:p>
        </p:txBody>
      </p:sp>
      <p:cxnSp>
        <p:nvCxnSpPr>
          <p:cNvPr id="8" name="Straight Arrow Connector 7"/>
          <p:cNvCxnSpPr/>
          <p:nvPr/>
        </p:nvCxnSpPr>
        <p:spPr>
          <a:xfrm flipH="1">
            <a:off x="3295136" y="3698790"/>
            <a:ext cx="2364259" cy="14004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78710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4293" y="1037968"/>
            <a:ext cx="8596668" cy="3344562"/>
          </a:xfrm>
        </p:spPr>
        <p:txBody>
          <a:bodyPr>
            <a:normAutofit/>
          </a:bodyPr>
          <a:lstStyle/>
          <a:p>
            <a:r>
              <a:rPr lang="en-US" sz="9600" b="1" dirty="0" smtClean="0"/>
              <a:t>Servant</a:t>
            </a:r>
            <a:br>
              <a:rPr lang="en-US" sz="9600" b="1" dirty="0" smtClean="0"/>
            </a:br>
            <a:r>
              <a:rPr lang="en-US" sz="9600" b="1" dirty="0" smtClean="0"/>
              <a:t>								Leader</a:t>
            </a:r>
            <a:endParaRPr lang="en-US" sz="9600" b="1" dirty="0"/>
          </a:p>
        </p:txBody>
      </p:sp>
      <p:sp>
        <p:nvSpPr>
          <p:cNvPr id="3" name="7-Point Star 2"/>
          <p:cNvSpPr/>
          <p:nvPr/>
        </p:nvSpPr>
        <p:spPr>
          <a:xfrm>
            <a:off x="1210963" y="4604952"/>
            <a:ext cx="2141838" cy="1812324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YOU</a:t>
            </a:r>
            <a:endParaRPr lang="en-US" sz="3600" dirty="0"/>
          </a:p>
        </p:txBody>
      </p:sp>
      <p:sp>
        <p:nvSpPr>
          <p:cNvPr id="4" name="7-Point Star 3"/>
          <p:cNvSpPr/>
          <p:nvPr/>
        </p:nvSpPr>
        <p:spPr>
          <a:xfrm>
            <a:off x="7191634" y="4604952"/>
            <a:ext cx="2141838" cy="1812324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/>
              <a:t>The </a:t>
            </a:r>
          </a:p>
          <a:p>
            <a:pPr algn="ctr"/>
            <a:r>
              <a:rPr lang="en-US" sz="2800" dirty="0" smtClean="0"/>
              <a:t>Other</a:t>
            </a:r>
            <a:endParaRPr lang="en-US" sz="2800" dirty="0"/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1746422" y="2191265"/>
            <a:ext cx="5214551" cy="331984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H="1">
            <a:off x="3295136" y="3698790"/>
            <a:ext cx="2364259" cy="14004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28626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8471" y="187036"/>
            <a:ext cx="9237518" cy="1722582"/>
          </a:xfrm>
        </p:spPr>
        <p:txBody>
          <a:bodyPr>
            <a:normAutofit/>
          </a:bodyPr>
          <a:lstStyle/>
          <a:p>
            <a:pPr algn="ctr"/>
            <a:r>
              <a:rPr lang="en-US" sz="4400" dirty="0" smtClean="0">
                <a:solidFill>
                  <a:schemeClr val="accent2"/>
                </a:solidFill>
              </a:rPr>
              <a:t>What are some of the reasons</a:t>
            </a:r>
            <a:br>
              <a:rPr lang="en-US" sz="4400" dirty="0" smtClean="0">
                <a:solidFill>
                  <a:schemeClr val="accent2"/>
                </a:solidFill>
              </a:rPr>
            </a:br>
            <a:r>
              <a:rPr lang="en-US" sz="4400" dirty="0" smtClean="0">
                <a:solidFill>
                  <a:schemeClr val="accent2"/>
                </a:solidFill>
              </a:rPr>
              <a:t>we fear leadership roles?</a:t>
            </a:r>
            <a:endParaRPr lang="en-US" sz="4400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232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8471" y="187036"/>
            <a:ext cx="9237518" cy="1722582"/>
          </a:xfrm>
        </p:spPr>
        <p:txBody>
          <a:bodyPr>
            <a:normAutofit/>
          </a:bodyPr>
          <a:lstStyle/>
          <a:p>
            <a:pPr algn="ctr"/>
            <a:r>
              <a:rPr lang="en-US" sz="4400" dirty="0" smtClean="0">
                <a:solidFill>
                  <a:schemeClr val="accent2"/>
                </a:solidFill>
              </a:rPr>
              <a:t>What are some of the reasons</a:t>
            </a:r>
            <a:br>
              <a:rPr lang="en-US" sz="4400" dirty="0" smtClean="0">
                <a:solidFill>
                  <a:schemeClr val="accent2"/>
                </a:solidFill>
              </a:rPr>
            </a:br>
            <a:r>
              <a:rPr lang="en-US" sz="4400" dirty="0" smtClean="0">
                <a:solidFill>
                  <a:schemeClr val="accent2"/>
                </a:solidFill>
              </a:rPr>
              <a:t>we fear leadership roles?</a:t>
            </a:r>
            <a:endParaRPr lang="en-US" sz="4400" dirty="0">
              <a:solidFill>
                <a:schemeClr val="accent2"/>
              </a:solidFill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341989" y="2078181"/>
            <a:ext cx="9237518" cy="433300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sz="3700" dirty="0" smtClean="0">
                <a:solidFill>
                  <a:schemeClr val="accent2"/>
                </a:solidFill>
              </a:rPr>
              <a:t>Discerning your gifts/skills/talents</a:t>
            </a:r>
          </a:p>
          <a:p>
            <a:pPr algn="ctr"/>
            <a:r>
              <a:rPr lang="en-US" sz="3700" dirty="0" smtClean="0">
                <a:solidFill>
                  <a:schemeClr val="accent2"/>
                </a:solidFill>
              </a:rPr>
              <a:t>IS NOT</a:t>
            </a:r>
          </a:p>
          <a:p>
            <a:pPr algn="ctr"/>
            <a:r>
              <a:rPr lang="en-US" sz="3700" dirty="0" smtClean="0">
                <a:solidFill>
                  <a:schemeClr val="accent2"/>
                </a:solidFill>
              </a:rPr>
              <a:t>a lack of humility!</a:t>
            </a:r>
          </a:p>
          <a:p>
            <a:pPr algn="ctr"/>
            <a:endParaRPr lang="en-US" sz="3700" dirty="0" smtClean="0">
              <a:solidFill>
                <a:schemeClr val="accent2"/>
              </a:solidFill>
            </a:endParaRPr>
          </a:p>
          <a:p>
            <a:pPr algn="ctr"/>
            <a:r>
              <a:rPr lang="en-US" sz="3700" dirty="0" smtClean="0">
                <a:solidFill>
                  <a:schemeClr val="accent2"/>
                </a:solidFill>
              </a:rPr>
              <a:t>A humble spirit looks UP, not down.</a:t>
            </a:r>
          </a:p>
          <a:p>
            <a:pPr algn="ctr"/>
            <a:endParaRPr lang="en-US" sz="3700" dirty="0" smtClean="0">
              <a:solidFill>
                <a:schemeClr val="accent2"/>
              </a:solidFill>
            </a:endParaRPr>
          </a:p>
          <a:p>
            <a:pPr algn="ctr"/>
            <a:r>
              <a:rPr lang="en-US" sz="3700" dirty="0" smtClean="0">
                <a:solidFill>
                  <a:schemeClr val="accent2"/>
                </a:solidFill>
              </a:rPr>
              <a:t>*   *   *   *   *   *   *   *   *   *</a:t>
            </a:r>
            <a:endParaRPr lang="en-US" sz="3700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5202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8471" y="187036"/>
            <a:ext cx="9237518" cy="1722582"/>
          </a:xfrm>
        </p:spPr>
        <p:txBody>
          <a:bodyPr>
            <a:normAutofit/>
          </a:bodyPr>
          <a:lstStyle/>
          <a:p>
            <a:pPr algn="ctr"/>
            <a:r>
              <a:rPr lang="en-US" sz="4400" dirty="0" smtClean="0">
                <a:solidFill>
                  <a:schemeClr val="accent2"/>
                </a:solidFill>
              </a:rPr>
              <a:t>What are some of the reasons</a:t>
            </a:r>
            <a:br>
              <a:rPr lang="en-US" sz="4400" dirty="0" smtClean="0">
                <a:solidFill>
                  <a:schemeClr val="accent2"/>
                </a:solidFill>
              </a:rPr>
            </a:br>
            <a:r>
              <a:rPr lang="en-US" sz="4400" dirty="0" smtClean="0">
                <a:solidFill>
                  <a:schemeClr val="accent2"/>
                </a:solidFill>
              </a:rPr>
              <a:t>we fear leadership roles?</a:t>
            </a:r>
            <a:endParaRPr lang="en-US" sz="4400" dirty="0">
              <a:solidFill>
                <a:schemeClr val="accent2"/>
              </a:solidFill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341989" y="2078181"/>
            <a:ext cx="9237518" cy="4333009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sz="4400" dirty="0" smtClean="0">
                <a:solidFill>
                  <a:schemeClr val="accent2"/>
                </a:solidFill>
              </a:rPr>
              <a:t>Discerning your gifts/skills/talents</a:t>
            </a:r>
          </a:p>
          <a:p>
            <a:pPr algn="ctr"/>
            <a:r>
              <a:rPr lang="en-US" sz="4400" dirty="0" smtClean="0">
                <a:solidFill>
                  <a:schemeClr val="accent2"/>
                </a:solidFill>
              </a:rPr>
              <a:t>IS NOT</a:t>
            </a:r>
          </a:p>
          <a:p>
            <a:pPr algn="ctr"/>
            <a:r>
              <a:rPr lang="en-US" sz="4400" dirty="0" smtClean="0">
                <a:solidFill>
                  <a:schemeClr val="accent2"/>
                </a:solidFill>
              </a:rPr>
              <a:t>a lack of humility!</a:t>
            </a:r>
          </a:p>
          <a:p>
            <a:pPr algn="ctr"/>
            <a:endParaRPr lang="en-US" sz="4400" dirty="0" smtClean="0">
              <a:solidFill>
                <a:schemeClr val="accent2"/>
              </a:solidFill>
            </a:endParaRPr>
          </a:p>
          <a:p>
            <a:pPr algn="ctr"/>
            <a:r>
              <a:rPr lang="en-US" sz="4400" dirty="0" smtClean="0">
                <a:solidFill>
                  <a:schemeClr val="accent2"/>
                </a:solidFill>
              </a:rPr>
              <a:t>A humble spirit looks UP, not down.</a:t>
            </a:r>
          </a:p>
          <a:p>
            <a:pPr algn="ctr"/>
            <a:endParaRPr lang="en-US" sz="4400" dirty="0" smtClean="0">
              <a:solidFill>
                <a:schemeClr val="accent2"/>
              </a:solidFill>
            </a:endParaRPr>
          </a:p>
          <a:p>
            <a:pPr algn="ctr"/>
            <a:r>
              <a:rPr lang="en-US" sz="4400" dirty="0" smtClean="0">
                <a:solidFill>
                  <a:schemeClr val="accent2"/>
                </a:solidFill>
              </a:rPr>
              <a:t>*   *   *   *   *   *   *   *   *   *</a:t>
            </a:r>
            <a:endParaRPr lang="en-US" sz="4400" dirty="0">
              <a:solidFill>
                <a:schemeClr val="accent2"/>
              </a:solidFill>
            </a:endParaRPr>
          </a:p>
          <a:p>
            <a:pPr algn="ctr"/>
            <a:r>
              <a:rPr lang="en-US" sz="4400" dirty="0" smtClean="0">
                <a:solidFill>
                  <a:schemeClr val="accent2"/>
                </a:solidFill>
              </a:rPr>
              <a:t>The gift you have received, </a:t>
            </a:r>
          </a:p>
          <a:p>
            <a:pPr algn="ctr"/>
            <a:r>
              <a:rPr lang="en-US" sz="4400" dirty="0">
                <a:solidFill>
                  <a:schemeClr val="accent2"/>
                </a:solidFill>
              </a:rPr>
              <a:t>g</a:t>
            </a:r>
            <a:r>
              <a:rPr lang="en-US" sz="4400" dirty="0" smtClean="0">
                <a:solidFill>
                  <a:schemeClr val="accent2"/>
                </a:solidFill>
              </a:rPr>
              <a:t>ive as a gift.  </a:t>
            </a:r>
            <a:r>
              <a:rPr lang="en-US" sz="3300" dirty="0" smtClean="0">
                <a:solidFill>
                  <a:schemeClr val="accent2"/>
                </a:solidFill>
              </a:rPr>
              <a:t>Mt. 10:8</a:t>
            </a:r>
            <a:endParaRPr lang="en-US" sz="3300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353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698" y="339435"/>
            <a:ext cx="8596668" cy="6217883"/>
          </a:xfrm>
        </p:spPr>
        <p:txBody>
          <a:bodyPr>
            <a:normAutofit/>
          </a:bodyPr>
          <a:lstStyle/>
          <a:p>
            <a:pPr algn="r"/>
            <a:r>
              <a:rPr lang="en-US" sz="4800" dirty="0" smtClean="0"/>
              <a:t/>
            </a:r>
            <a:br>
              <a:rPr lang="en-US" sz="4800" dirty="0" smtClean="0"/>
            </a:br>
            <a:r>
              <a:rPr lang="en-US" sz="4800" dirty="0"/>
              <a:t/>
            </a:r>
            <a:br>
              <a:rPr lang="en-US" sz="4800" dirty="0"/>
            </a:br>
            <a:r>
              <a:rPr lang="en-US" sz="4800" dirty="0" smtClean="0"/>
              <a:t>WHAT </a:t>
            </a:r>
            <a:r>
              <a:rPr lang="en-US" sz="4800" dirty="0"/>
              <a:t>IS YOUR GIFT</a:t>
            </a:r>
            <a:r>
              <a:rPr lang="en-US" sz="4800" dirty="0" smtClean="0"/>
              <a:t>?</a:t>
            </a:r>
            <a:br>
              <a:rPr lang="en-US" sz="4800" dirty="0" smtClean="0"/>
            </a:br>
            <a:r>
              <a:rPr lang="en-US" sz="4800" dirty="0"/>
              <a:t/>
            </a:r>
            <a:br>
              <a:rPr lang="en-US" sz="4800" dirty="0"/>
            </a:br>
            <a:r>
              <a:rPr lang="en-US" sz="4800" dirty="0" smtClean="0"/>
              <a:t/>
            </a:r>
            <a:br>
              <a:rPr lang="en-US" sz="4800" dirty="0" smtClean="0"/>
            </a:br>
            <a:r>
              <a:rPr lang="en-US" sz="4800" dirty="0"/>
              <a:t/>
            </a:r>
            <a:br>
              <a:rPr lang="en-US" sz="4800" dirty="0"/>
            </a:br>
            <a:r>
              <a:rPr lang="en-US" sz="4800" dirty="0"/>
              <a:t>My gift is</a:t>
            </a:r>
            <a:r>
              <a:rPr lang="en-US" sz="4800" dirty="0" smtClean="0"/>
              <a:t>:_________________</a:t>
            </a:r>
            <a:r>
              <a:rPr lang="en-US" sz="4800" dirty="0"/>
              <a:t/>
            </a:r>
            <a:br>
              <a:rPr lang="en-US" sz="4800" dirty="0"/>
            </a:br>
            <a:endParaRPr lang="en-US" sz="4800" u="sng" dirty="0"/>
          </a:p>
        </p:txBody>
      </p:sp>
      <p:pic>
        <p:nvPicPr>
          <p:cNvPr id="6" name="Picture 5" descr="http://www.lynnkehler.com/wp-content/uploads/2013/12/iStock_000014562172Small1-300x294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861" y="463636"/>
            <a:ext cx="2857500" cy="28003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38824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698" y="339436"/>
            <a:ext cx="8596668" cy="1320800"/>
          </a:xfrm>
        </p:spPr>
        <p:txBody>
          <a:bodyPr>
            <a:normAutofit/>
          </a:bodyPr>
          <a:lstStyle/>
          <a:p>
            <a:r>
              <a:rPr lang="en-US" sz="4800" u="sng" dirty="0" smtClean="0"/>
              <a:t>What is Servant Leadership?</a:t>
            </a:r>
            <a:endParaRPr lang="en-US" sz="4800" u="sng" dirty="0"/>
          </a:p>
        </p:txBody>
      </p:sp>
    </p:spTree>
    <p:extLst>
      <p:ext uri="{BB962C8B-B14F-4D97-AF65-F5344CB8AC3E}">
        <p14:creationId xmlns:p14="http://schemas.microsoft.com/office/powerpoint/2010/main" val="2598681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698" y="339436"/>
            <a:ext cx="8596668" cy="1320800"/>
          </a:xfrm>
        </p:spPr>
        <p:txBody>
          <a:bodyPr>
            <a:normAutofit/>
          </a:bodyPr>
          <a:lstStyle/>
          <a:p>
            <a:r>
              <a:rPr lang="en-US" sz="4800" u="sng" dirty="0" smtClean="0"/>
              <a:t>What is Servant Leadership?</a:t>
            </a:r>
            <a:endParaRPr lang="en-US" sz="4800" u="sng" dirty="0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758536" y="1660236"/>
            <a:ext cx="9457575" cy="4773515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4800" dirty="0" smtClean="0"/>
              <a:t>We are all a product of our experiences, and some of those come from the workplace.  </a:t>
            </a:r>
          </a:p>
          <a:p>
            <a:endParaRPr lang="en-US" sz="4800" dirty="0"/>
          </a:p>
          <a:p>
            <a:r>
              <a:rPr lang="en-US" sz="4800" dirty="0" smtClean="0"/>
              <a:t>Many confuse the role of a leader, with the role of a </a:t>
            </a:r>
            <a:r>
              <a:rPr lang="en-US" sz="4800" dirty="0" smtClean="0"/>
              <a:t>manager or authority.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1384442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6887" y="0"/>
            <a:ext cx="8596668" cy="1320800"/>
          </a:xfrm>
        </p:spPr>
        <p:txBody>
          <a:bodyPr/>
          <a:lstStyle/>
          <a:p>
            <a:r>
              <a:rPr lang="en-US" dirty="0" smtClean="0"/>
              <a:t>Leaders inspire us </a:t>
            </a:r>
            <a:r>
              <a:rPr lang="en-US" i="1" u="sng" dirty="0" smtClean="0"/>
              <a:t>to be more </a:t>
            </a:r>
            <a:r>
              <a:rPr lang="en-US" dirty="0" smtClean="0"/>
              <a:t>than we think we can be.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4799" y="1312738"/>
            <a:ext cx="4185623" cy="436744"/>
          </a:xfrm>
        </p:spPr>
        <p:txBody>
          <a:bodyPr/>
          <a:lstStyle/>
          <a:p>
            <a:r>
              <a:rPr lang="en-US" b="1" u="sng" dirty="0" smtClean="0"/>
              <a:t>JFK</a:t>
            </a:r>
            <a:endParaRPr lang="en-US" b="1" u="sng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0" y="1735282"/>
            <a:ext cx="5542410" cy="4977245"/>
          </a:xfrm>
        </p:spPr>
        <p:txBody>
          <a:bodyPr>
            <a:noAutofit/>
          </a:bodyPr>
          <a:lstStyle/>
          <a:p>
            <a:r>
              <a:rPr lang="en-US" sz="2800" dirty="0" smtClean="0"/>
              <a:t>Within this decade, we will go to the moon…</a:t>
            </a:r>
          </a:p>
          <a:p>
            <a:pPr lvl="1"/>
            <a:r>
              <a:rPr lang="en-US" sz="2800" dirty="0" smtClean="0"/>
              <a:t>8 ½ years later, US landed on the moon.</a:t>
            </a:r>
          </a:p>
          <a:p>
            <a:r>
              <a:rPr lang="en-US" sz="2800" dirty="0" smtClean="0"/>
              <a:t>A group of talented men and women who would dedicate themselves to the progress and peace of developing countries. </a:t>
            </a:r>
          </a:p>
          <a:p>
            <a:pPr lvl="1"/>
            <a:r>
              <a:rPr lang="en-US" sz="2800" dirty="0" smtClean="0"/>
              <a:t>Since 1961: 215,000 people serving in over 139 countries.</a:t>
            </a:r>
            <a:endParaRPr lang="en-US" sz="2800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28711" y="1406419"/>
            <a:ext cx="4185617" cy="5212590"/>
          </a:xfrm>
        </p:spPr>
        <p:txBody>
          <a:bodyPr>
            <a:noAutofit/>
          </a:bodyPr>
          <a:lstStyle/>
          <a:p>
            <a:r>
              <a:rPr lang="en-US" sz="2800" u="sng" dirty="0" smtClean="0"/>
              <a:t>Many others</a:t>
            </a:r>
            <a:r>
              <a:rPr lang="en-US" sz="2800" dirty="0" smtClean="0"/>
              <a:t>:</a:t>
            </a:r>
          </a:p>
          <a:p>
            <a:pPr lvl="1"/>
            <a:r>
              <a:rPr lang="en-US" sz="2600" dirty="0" err="1" smtClean="0"/>
              <a:t>Ghandi</a:t>
            </a:r>
            <a:endParaRPr lang="en-US" sz="2600" dirty="0" smtClean="0"/>
          </a:p>
          <a:p>
            <a:pPr lvl="1"/>
            <a:r>
              <a:rPr lang="en-US" sz="2600" dirty="0" smtClean="0"/>
              <a:t>Mother Theresa</a:t>
            </a:r>
          </a:p>
          <a:p>
            <a:pPr lvl="1"/>
            <a:r>
              <a:rPr lang="en-US" sz="2600" dirty="0" smtClean="0"/>
              <a:t>Nelson Mandela</a:t>
            </a:r>
          </a:p>
          <a:p>
            <a:pPr lvl="1"/>
            <a:r>
              <a:rPr lang="en-US" sz="2600" dirty="0" smtClean="0"/>
              <a:t>Malala </a:t>
            </a:r>
            <a:r>
              <a:rPr lang="en-US" sz="2600" dirty="0" err="1" smtClean="0"/>
              <a:t>Yousafzai</a:t>
            </a:r>
            <a:endParaRPr lang="en-US" sz="2600" dirty="0" smtClean="0"/>
          </a:p>
          <a:p>
            <a:pPr lvl="1"/>
            <a:r>
              <a:rPr lang="en-US" sz="2600" dirty="0" smtClean="0"/>
              <a:t>President Obama</a:t>
            </a:r>
          </a:p>
          <a:p>
            <a:pPr lvl="1"/>
            <a:r>
              <a:rPr lang="en-US" sz="2600" dirty="0" smtClean="0"/>
              <a:t>Pope Francis I</a:t>
            </a:r>
          </a:p>
          <a:p>
            <a:pPr lvl="1"/>
            <a:r>
              <a:rPr lang="en-US" sz="2600" dirty="0" smtClean="0"/>
              <a:t>Billy Graham</a:t>
            </a:r>
          </a:p>
          <a:p>
            <a:pPr lvl="1"/>
            <a:r>
              <a:rPr lang="en-US" sz="2600" dirty="0" smtClean="0"/>
              <a:t>Oprah</a:t>
            </a:r>
          </a:p>
          <a:p>
            <a:pPr lvl="1"/>
            <a:r>
              <a:rPr lang="en-US" sz="2600" dirty="0" smtClean="0"/>
              <a:t>Personal heroes</a:t>
            </a:r>
          </a:p>
        </p:txBody>
      </p:sp>
    </p:spTree>
    <p:extLst>
      <p:ext uri="{BB962C8B-B14F-4D97-AF65-F5344CB8AC3E}">
        <p14:creationId xmlns:p14="http://schemas.microsoft.com/office/powerpoint/2010/main" val="783536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39291" y="6041362"/>
            <a:ext cx="6634710" cy="488373"/>
          </a:xfrm>
        </p:spPr>
        <p:txBody>
          <a:bodyPr/>
          <a:lstStyle/>
          <a:p>
            <a:r>
              <a:rPr lang="en-US" dirty="0" smtClean="0"/>
              <a:t>Matthew 20:27-28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3229" y="1158586"/>
            <a:ext cx="4520046" cy="5126962"/>
          </a:xfrm>
        </p:spPr>
        <p:txBody>
          <a:bodyPr>
            <a:normAutofit/>
          </a:bodyPr>
          <a:lstStyle/>
          <a:p>
            <a:r>
              <a:rPr lang="en-US" sz="4000" dirty="0" smtClean="0"/>
              <a:t>Anyone who wants to be great among you must be your servant….just as the Son of Man came not to be served but to serve.</a:t>
            </a:r>
            <a:endParaRPr lang="en-US" sz="40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2819" y="1080015"/>
            <a:ext cx="5314188" cy="3918843"/>
          </a:xfrm>
          <a:prstGeom prst="rect">
            <a:avLst/>
          </a:prstGeom>
        </p:spPr>
      </p:pic>
      <p:sp>
        <p:nvSpPr>
          <p:cNvPr id="12" name="Title 1"/>
          <p:cNvSpPr txBox="1">
            <a:spLocks/>
          </p:cNvSpPr>
          <p:nvPr/>
        </p:nvSpPr>
        <p:spPr>
          <a:xfrm>
            <a:off x="110837" y="337423"/>
            <a:ext cx="6634710" cy="59982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2400" b="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4400" dirty="0" smtClean="0"/>
              <a:t>Christ as servant leader: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3294490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39291" y="6041362"/>
            <a:ext cx="6634710" cy="488373"/>
          </a:xfrm>
        </p:spPr>
        <p:txBody>
          <a:bodyPr/>
          <a:lstStyle/>
          <a:p>
            <a:r>
              <a:rPr lang="en-US" dirty="0" smtClean="0"/>
              <a:t>Testament of St. Francis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93620" y="1620982"/>
            <a:ext cx="4520046" cy="4420379"/>
          </a:xfrm>
        </p:spPr>
        <p:txBody>
          <a:bodyPr>
            <a:normAutofit fontScale="85000" lnSpcReduction="10000"/>
          </a:bodyPr>
          <a:lstStyle/>
          <a:p>
            <a:r>
              <a:rPr lang="en-US" sz="4000" dirty="0" smtClean="0"/>
              <a:t>After the Lord gave me brothers, no one showed me what I should do; but the Most High Himself revealed to me that I should live according to the form of the Holy Gospel.</a:t>
            </a:r>
            <a:endParaRPr lang="en-US" sz="4000" dirty="0"/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110837" y="653706"/>
            <a:ext cx="6634710" cy="59982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2400" b="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4400" dirty="0" smtClean="0"/>
              <a:t>Francis as servant leader:</a:t>
            </a:r>
            <a:endParaRPr lang="en-US" sz="4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7955" y="2948564"/>
            <a:ext cx="6247245" cy="3092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9430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39291" y="6041362"/>
            <a:ext cx="3013364" cy="488373"/>
          </a:xfrm>
        </p:spPr>
        <p:txBody>
          <a:bodyPr/>
          <a:lstStyle/>
          <a:p>
            <a:r>
              <a:rPr lang="en-US" dirty="0" smtClean="0"/>
              <a:t>Rule of Clare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93620" y="1205344"/>
            <a:ext cx="4520046" cy="4836017"/>
          </a:xfrm>
        </p:spPr>
        <p:txBody>
          <a:bodyPr>
            <a:normAutofit/>
          </a:bodyPr>
          <a:lstStyle/>
          <a:p>
            <a:r>
              <a:rPr lang="en-US" sz="4000" dirty="0" smtClean="0"/>
              <a:t>She should strive as well to preside over the others more by her virtues and holy behavior than by her office.</a:t>
            </a:r>
            <a:endParaRPr lang="en-US" sz="4000" dirty="0"/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110837" y="425106"/>
            <a:ext cx="6634710" cy="59982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2400" b="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4400" dirty="0" smtClean="0"/>
              <a:t>Clare as servant leader:</a:t>
            </a:r>
            <a:endParaRPr lang="en-US" sz="4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9546" y="863779"/>
            <a:ext cx="3337300" cy="5177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392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 txBox="1">
            <a:spLocks/>
          </p:cNvSpPr>
          <p:nvPr/>
        </p:nvSpPr>
        <p:spPr>
          <a:xfrm>
            <a:off x="110837" y="425106"/>
            <a:ext cx="6634710" cy="59982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2400" b="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4400" b="1" i="1" u="sng" dirty="0" smtClean="0"/>
              <a:t>YOU</a:t>
            </a:r>
            <a:r>
              <a:rPr lang="en-US" sz="4400" dirty="0" smtClean="0"/>
              <a:t> as servant leader:</a:t>
            </a:r>
            <a:endParaRPr lang="en-US" sz="4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148" y="1108143"/>
            <a:ext cx="8405380" cy="5606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8394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6862" y="361235"/>
            <a:ext cx="4722861" cy="3140200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1176734" y="4225638"/>
            <a:ext cx="8323119" cy="275359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2400" b="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sz="3600" b="1" dirty="0" smtClean="0">
                <a:solidFill>
                  <a:schemeClr val="accent2"/>
                </a:solidFill>
              </a:rPr>
              <a:t>I intend to be of service to all through my secular state of life for the glory of God and to fulfill His plan of love in behalf of all people </a:t>
            </a:r>
            <a:br>
              <a:rPr lang="en-US" sz="3600" b="1" dirty="0" smtClean="0">
                <a:solidFill>
                  <a:schemeClr val="accent2"/>
                </a:solidFill>
              </a:rPr>
            </a:br>
            <a:r>
              <a:rPr lang="en-US" sz="2800" dirty="0" smtClean="0">
                <a:solidFill>
                  <a:schemeClr val="accent2"/>
                </a:solidFill>
              </a:rPr>
              <a:t>Rite of Admission to OFS</a:t>
            </a:r>
            <a:r>
              <a:rPr lang="en-US" sz="3600" b="1" dirty="0" smtClean="0">
                <a:solidFill>
                  <a:schemeClr val="accent2"/>
                </a:solidFill>
              </a:rPr>
              <a:t/>
            </a:r>
            <a:br>
              <a:rPr lang="en-US" sz="3600" b="1" dirty="0" smtClean="0">
                <a:solidFill>
                  <a:schemeClr val="accent2"/>
                </a:solidFill>
              </a:rPr>
            </a:br>
            <a:endParaRPr lang="en-US" sz="36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4184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61209" y="3948546"/>
            <a:ext cx="8323119" cy="275359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chemeClr val="accent2"/>
                </a:solidFill>
              </a:rPr>
              <a:t>I, by the grace of God, renew my baptismal promises and consecrate myself to the service of His kingdom.</a:t>
            </a:r>
            <a:br>
              <a:rPr lang="en-US" sz="3600" b="1" dirty="0" smtClean="0">
                <a:solidFill>
                  <a:schemeClr val="accent2"/>
                </a:solidFill>
              </a:rPr>
            </a:br>
            <a:r>
              <a:rPr lang="en-US" sz="2800" dirty="0" smtClean="0">
                <a:solidFill>
                  <a:schemeClr val="accent2"/>
                </a:solidFill>
              </a:rPr>
              <a:t>Rite of Profession to OFS</a:t>
            </a:r>
            <a:r>
              <a:rPr lang="en-US" sz="3600" b="1" dirty="0" smtClean="0">
                <a:solidFill>
                  <a:schemeClr val="accent2"/>
                </a:solidFill>
              </a:rPr>
              <a:t/>
            </a:r>
            <a:br>
              <a:rPr lang="en-US" sz="3600" b="1" dirty="0" smtClean="0">
                <a:solidFill>
                  <a:schemeClr val="accent2"/>
                </a:solidFill>
              </a:rPr>
            </a:br>
            <a:endParaRPr lang="en-US" sz="3600" b="1" dirty="0">
              <a:solidFill>
                <a:schemeClr val="accent2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8696" y="319670"/>
            <a:ext cx="4723313" cy="3140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7044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22070" y="5586845"/>
            <a:ext cx="3520593" cy="813955"/>
          </a:xfrm>
        </p:spPr>
        <p:txBody>
          <a:bodyPr>
            <a:normAutofit/>
          </a:bodyPr>
          <a:lstStyle/>
          <a:p>
            <a:r>
              <a:rPr lang="en-US" sz="4000" dirty="0" smtClean="0">
                <a:solidFill>
                  <a:schemeClr val="accent2"/>
                </a:solidFill>
              </a:rPr>
              <a:t>John</a:t>
            </a:r>
            <a:r>
              <a:rPr lang="en-US" sz="4000" dirty="0">
                <a:solidFill>
                  <a:schemeClr val="accent2"/>
                </a:solidFill>
              </a:rPr>
              <a:t> </a:t>
            </a:r>
            <a:r>
              <a:rPr lang="en-US" sz="4000" dirty="0" smtClean="0">
                <a:solidFill>
                  <a:schemeClr val="accent2"/>
                </a:solidFill>
              </a:rPr>
              <a:t>13: 4-16</a:t>
            </a:r>
            <a:endParaRPr lang="en-US" sz="4000" dirty="0">
              <a:solidFill>
                <a:schemeClr val="accent2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5865" y="124691"/>
            <a:ext cx="7686797" cy="5380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761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7562" y="207818"/>
            <a:ext cx="9237518" cy="1722582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He got up from table, removed his outer garment …and began to wash the disciples feet and to wipe them with the towel he was wearing.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6660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7562" y="207818"/>
            <a:ext cx="9237518" cy="1722582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He got up from table, removed his outer garment …and began to wash the disciples feet and to wipe them with the towel he was wearing.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027" y="4763799"/>
            <a:ext cx="5213920" cy="1895909"/>
          </a:xfrm>
        </p:spPr>
        <p:txBody>
          <a:bodyPr/>
          <a:lstStyle/>
          <a:p>
            <a:r>
              <a:rPr lang="en-US" dirty="0" smtClean="0"/>
              <a:t>Do you not understand…If I have washed your feet, you should wash each other’s feet. I have given you an example so that you may copy what I have done to you.</a:t>
            </a:r>
            <a:endParaRPr lang="en-US" dirty="0"/>
          </a:p>
        </p:txBody>
      </p:sp>
      <p:pic>
        <p:nvPicPr>
          <p:cNvPr id="1028" name="Picture 4" descr="http://2.bp.blogspot.com/-mzsMIAdsB3M/T7WFhJrXxLI/AAAAAAAAAOM/1uqV-LrYUZ0/s1600/Jesus-washing-feet-0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660" y="1930400"/>
            <a:ext cx="4368590" cy="2743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3812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7562" y="207818"/>
            <a:ext cx="9237518" cy="1722582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He got up from table, removed his outer garment …and began to wash the disciples feet and to wipe them with the towel he was wearing.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027" y="4763799"/>
            <a:ext cx="5213920" cy="1895909"/>
          </a:xfrm>
        </p:spPr>
        <p:txBody>
          <a:bodyPr/>
          <a:lstStyle/>
          <a:p>
            <a:r>
              <a:rPr lang="en-US" dirty="0" smtClean="0"/>
              <a:t>Do you not understand…If I have washed your feet, you should wash each other’s feet. I have given you an example so that you may copy what I have done to you.</a:t>
            </a:r>
            <a:endParaRPr lang="en-US" dirty="0"/>
          </a:p>
        </p:txBody>
      </p:sp>
      <p:pic>
        <p:nvPicPr>
          <p:cNvPr id="1028" name="Picture 4" descr="http://2.bp.blogspot.com/-mzsMIAdsB3M/T7WFhJrXxLI/AAAAAAAAAOM/1uqV-LrYUZ0/s1600/Jesus-washing-feet-0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660" y="1930400"/>
            <a:ext cx="4368590" cy="2743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54392" y="2067791"/>
            <a:ext cx="5090073" cy="1485900"/>
          </a:xfrm>
        </p:spPr>
        <p:txBody>
          <a:bodyPr/>
          <a:lstStyle/>
          <a:p>
            <a:r>
              <a:rPr lang="en-US" dirty="0" smtClean="0"/>
              <a:t>I tell you most solemnly, no servant is greater than his master, no messenger is greater than the man who sent him.</a:t>
            </a:r>
            <a:endParaRPr lang="en-US" dirty="0"/>
          </a:p>
        </p:txBody>
      </p:sp>
      <p:pic>
        <p:nvPicPr>
          <p:cNvPr id="1026" name="Picture 2" descr="http://jimmyakin.com/wp-content/uploads/pope-francis-washing-feet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87938" y="2892858"/>
            <a:ext cx="4186237" cy="2993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4896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8419" y="4476461"/>
            <a:ext cx="4275973" cy="2007467"/>
          </a:xfrm>
        </p:spPr>
        <p:txBody>
          <a:bodyPr>
            <a:normAutofit/>
          </a:bodyPr>
          <a:lstStyle/>
          <a:p>
            <a:pPr algn="ctr"/>
            <a:r>
              <a:rPr lang="en-US" sz="4400" dirty="0" smtClean="0">
                <a:solidFill>
                  <a:schemeClr val="accent2"/>
                </a:solidFill>
              </a:rPr>
              <a:t>Are you called?</a:t>
            </a:r>
            <a:r>
              <a:rPr lang="en-US" sz="4400" b="1" dirty="0" smtClean="0">
                <a:solidFill>
                  <a:schemeClr val="accent2"/>
                </a:solidFill>
              </a:rPr>
              <a:t/>
            </a:r>
            <a:br>
              <a:rPr lang="en-US" sz="4400" b="1" dirty="0" smtClean="0">
                <a:solidFill>
                  <a:schemeClr val="accent2"/>
                </a:solidFill>
              </a:rPr>
            </a:br>
            <a:r>
              <a:rPr lang="en-US" sz="4400" b="1" i="1" dirty="0" smtClean="0">
                <a:solidFill>
                  <a:schemeClr val="accent2"/>
                </a:solidFill>
              </a:rPr>
              <a:t>YES!</a:t>
            </a:r>
            <a:endParaRPr lang="en-US" sz="4400" b="1" i="1" dirty="0">
              <a:solidFill>
                <a:schemeClr val="accent2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346" y="0"/>
            <a:ext cx="7830643" cy="4915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0464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85164" y="2907433"/>
            <a:ext cx="4275973" cy="2007467"/>
          </a:xfrm>
        </p:spPr>
        <p:txBody>
          <a:bodyPr>
            <a:normAutofit/>
          </a:bodyPr>
          <a:lstStyle/>
          <a:p>
            <a:r>
              <a:rPr lang="en-US" sz="4400" dirty="0" smtClean="0">
                <a:solidFill>
                  <a:schemeClr val="accent2"/>
                </a:solidFill>
              </a:rPr>
              <a:t>RELATIONSHIPS:</a:t>
            </a:r>
            <a:r>
              <a:rPr lang="en-US" sz="4400" dirty="0" smtClean="0"/>
              <a:t/>
            </a:r>
            <a:br>
              <a:rPr lang="en-US" sz="4400" dirty="0" smtClean="0"/>
            </a:br>
            <a:r>
              <a:rPr lang="en-US" sz="4400" dirty="0" smtClean="0"/>
              <a:t>Easy-</a:t>
            </a:r>
            <a:r>
              <a:rPr lang="en-US" sz="4400" dirty="0" err="1" smtClean="0"/>
              <a:t>Peazy</a:t>
            </a:r>
            <a:r>
              <a:rPr lang="en-US" sz="4400" dirty="0" smtClean="0"/>
              <a:t>?</a:t>
            </a:r>
            <a:endParaRPr lang="en-US" sz="44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214" y="827231"/>
            <a:ext cx="5245100" cy="524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3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599"/>
            <a:ext cx="8596668" cy="5552209"/>
          </a:xfrm>
        </p:spPr>
        <p:txBody>
          <a:bodyPr>
            <a:normAutofit fontScale="90000"/>
          </a:bodyPr>
          <a:lstStyle/>
          <a:p>
            <a:r>
              <a:rPr lang="en-US" sz="4900" dirty="0" smtClean="0"/>
              <a:t>	</a:t>
            </a:r>
            <a:r>
              <a:rPr lang="en-US" sz="4900" u="sng" dirty="0" smtClean="0"/>
              <a:t>Leadership Styles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>
                <a:solidFill>
                  <a:schemeClr val="accent2"/>
                </a:solidFill>
              </a:rPr>
              <a:t/>
            </a:r>
            <a:br>
              <a:rPr lang="en-US" dirty="0" smtClean="0">
                <a:solidFill>
                  <a:schemeClr val="accent2"/>
                </a:solidFill>
              </a:rPr>
            </a:br>
            <a:r>
              <a:rPr lang="en-US" dirty="0" smtClean="0">
                <a:solidFill>
                  <a:schemeClr val="accent2"/>
                </a:solidFill>
              </a:rPr>
              <a:t>	- </a:t>
            </a:r>
            <a:r>
              <a:rPr lang="en-US" sz="4400" dirty="0" smtClean="0">
                <a:solidFill>
                  <a:schemeClr val="accent2"/>
                </a:solidFill>
              </a:rPr>
              <a:t>Directing</a:t>
            </a:r>
            <a:br>
              <a:rPr lang="en-US" sz="4400" dirty="0" smtClean="0">
                <a:solidFill>
                  <a:schemeClr val="accent2"/>
                </a:solidFill>
              </a:rPr>
            </a:br>
            <a:r>
              <a:rPr lang="en-US" sz="4400" dirty="0" smtClean="0">
                <a:solidFill>
                  <a:schemeClr val="accent2"/>
                </a:solidFill>
              </a:rPr>
              <a:t/>
            </a:r>
            <a:br>
              <a:rPr lang="en-US" sz="4400" dirty="0" smtClean="0">
                <a:solidFill>
                  <a:schemeClr val="accent2"/>
                </a:solidFill>
              </a:rPr>
            </a:br>
            <a:r>
              <a:rPr lang="en-US" sz="4400" dirty="0">
                <a:solidFill>
                  <a:schemeClr val="accent2"/>
                </a:solidFill>
              </a:rPr>
              <a:t>	</a:t>
            </a:r>
            <a:r>
              <a:rPr lang="en-US" sz="4400" dirty="0" smtClean="0">
                <a:solidFill>
                  <a:schemeClr val="accent2"/>
                </a:solidFill>
              </a:rPr>
              <a:t>		- Coaching</a:t>
            </a:r>
            <a:br>
              <a:rPr lang="en-US" sz="4400" dirty="0" smtClean="0">
                <a:solidFill>
                  <a:schemeClr val="accent2"/>
                </a:solidFill>
              </a:rPr>
            </a:br>
            <a:r>
              <a:rPr lang="en-US" sz="4400" dirty="0" smtClean="0">
                <a:solidFill>
                  <a:schemeClr val="accent2"/>
                </a:solidFill>
              </a:rPr>
              <a:t/>
            </a:r>
            <a:br>
              <a:rPr lang="en-US" sz="4400" dirty="0" smtClean="0">
                <a:solidFill>
                  <a:schemeClr val="accent2"/>
                </a:solidFill>
              </a:rPr>
            </a:br>
            <a:r>
              <a:rPr lang="en-US" sz="4400" dirty="0">
                <a:solidFill>
                  <a:schemeClr val="accent2"/>
                </a:solidFill>
              </a:rPr>
              <a:t>	</a:t>
            </a:r>
            <a:r>
              <a:rPr lang="en-US" sz="4400" dirty="0" smtClean="0">
                <a:solidFill>
                  <a:schemeClr val="accent2"/>
                </a:solidFill>
              </a:rPr>
              <a:t>					- Supporting</a:t>
            </a:r>
            <a:br>
              <a:rPr lang="en-US" sz="4400" dirty="0" smtClean="0">
                <a:solidFill>
                  <a:schemeClr val="accent2"/>
                </a:solidFill>
              </a:rPr>
            </a:br>
            <a:r>
              <a:rPr lang="en-US" sz="4400" dirty="0" smtClean="0">
                <a:solidFill>
                  <a:schemeClr val="accent2"/>
                </a:solidFill>
              </a:rPr>
              <a:t/>
            </a:r>
            <a:br>
              <a:rPr lang="en-US" sz="4400" dirty="0" smtClean="0">
                <a:solidFill>
                  <a:schemeClr val="accent2"/>
                </a:solidFill>
              </a:rPr>
            </a:br>
            <a:r>
              <a:rPr lang="en-US" sz="4400" dirty="0">
                <a:solidFill>
                  <a:schemeClr val="accent2"/>
                </a:solidFill>
              </a:rPr>
              <a:t>	</a:t>
            </a:r>
            <a:r>
              <a:rPr lang="en-US" sz="4400" dirty="0" smtClean="0">
                <a:solidFill>
                  <a:schemeClr val="accent2"/>
                </a:solidFill>
              </a:rPr>
              <a:t>								- Delegating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8909" y="720435"/>
            <a:ext cx="3709554" cy="3709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0587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2071256"/>
          </a:xfrm>
        </p:spPr>
        <p:txBody>
          <a:bodyPr>
            <a:normAutofit fontScale="90000"/>
          </a:bodyPr>
          <a:lstStyle/>
          <a:p>
            <a:r>
              <a:rPr lang="en-US" sz="4900" dirty="0" smtClean="0"/>
              <a:t>	</a:t>
            </a:r>
            <a:r>
              <a:rPr lang="en-US" sz="4900" u="sng" dirty="0" smtClean="0"/>
              <a:t>Leadership Styles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				- </a:t>
            </a:r>
            <a:r>
              <a:rPr lang="en-US" sz="4400" dirty="0" smtClean="0"/>
              <a:t>Directing</a:t>
            </a:r>
            <a:r>
              <a:rPr lang="en-US" sz="4400" dirty="0"/>
              <a:t/>
            </a:r>
            <a:br>
              <a:rPr lang="en-US" sz="4400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2421081" y="2493818"/>
            <a:ext cx="7232073" cy="3823855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450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 smtClean="0">
                <a:solidFill>
                  <a:schemeClr val="accent2"/>
                </a:solidFill>
              </a:rPr>
              <a:t>	An early stage in leading; people need to be more closely monitored, given clear, directive instructions, need feedback, and corrective interaction is often needed to further understanding and/or compliance.</a:t>
            </a:r>
            <a:r>
              <a:rPr lang="en-US" sz="4400" dirty="0" smtClean="0"/>
              <a:t/>
            </a:r>
            <a:br>
              <a:rPr lang="en-US" sz="4400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2991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2071256"/>
          </a:xfrm>
        </p:spPr>
        <p:txBody>
          <a:bodyPr>
            <a:normAutofit fontScale="90000"/>
          </a:bodyPr>
          <a:lstStyle/>
          <a:p>
            <a:r>
              <a:rPr lang="en-US" sz="4900" dirty="0" smtClean="0"/>
              <a:t>	</a:t>
            </a:r>
            <a:r>
              <a:rPr lang="en-US" sz="4900" u="sng" dirty="0" smtClean="0"/>
              <a:t>Leadership Styles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				- </a:t>
            </a:r>
            <a:r>
              <a:rPr lang="en-US" sz="4400" dirty="0" smtClean="0"/>
              <a:t>Coaching</a:t>
            </a:r>
            <a:r>
              <a:rPr lang="en-US" sz="4400" dirty="0"/>
              <a:t/>
            </a:r>
            <a:br>
              <a:rPr lang="en-US" sz="4400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2421081" y="2493818"/>
            <a:ext cx="7232073" cy="3823855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450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 smtClean="0">
                <a:solidFill>
                  <a:schemeClr val="accent2"/>
                </a:solidFill>
              </a:rPr>
              <a:t>	A significant investment in the Leader’s time.  Need to provide regular reinforcement, feedback, support and “re-charge” the confidence and ability of the other individual. Not tell, but guide.</a:t>
            </a:r>
            <a:r>
              <a:rPr lang="en-US" sz="4400" dirty="0" smtClean="0"/>
              <a:t/>
            </a:r>
            <a:br>
              <a:rPr lang="en-US" sz="4400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035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2071256"/>
          </a:xfrm>
        </p:spPr>
        <p:txBody>
          <a:bodyPr>
            <a:normAutofit fontScale="90000"/>
          </a:bodyPr>
          <a:lstStyle/>
          <a:p>
            <a:r>
              <a:rPr lang="en-US" sz="4900" dirty="0" smtClean="0"/>
              <a:t>	</a:t>
            </a:r>
            <a:r>
              <a:rPr lang="en-US" sz="4900" u="sng" dirty="0" smtClean="0"/>
              <a:t>Leadership Styles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				- </a:t>
            </a:r>
            <a:r>
              <a:rPr lang="en-US" sz="4400" dirty="0" smtClean="0"/>
              <a:t>Supporting</a:t>
            </a:r>
            <a:r>
              <a:rPr lang="en-US" sz="4400" dirty="0"/>
              <a:t/>
            </a:r>
            <a:br>
              <a:rPr lang="en-US" sz="4400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2545773" y="2493818"/>
            <a:ext cx="7107381" cy="3293918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525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6900" dirty="0">
                <a:solidFill>
                  <a:schemeClr val="accent2"/>
                </a:solidFill>
              </a:rPr>
              <a:t>Support of a person who is more confident and capable, but still needs advice as decision milestones are reached; leader is more of a “sounding board”.  There is a high degree of trust in this relationship. Mentor</a:t>
            </a:r>
            <a:r>
              <a:rPr lang="en-US" sz="6900" dirty="0" smtClean="0">
                <a:solidFill>
                  <a:schemeClr val="accent2"/>
                </a:solidFill>
              </a:rPr>
              <a:t>.</a:t>
            </a:r>
            <a:endParaRPr lang="en-US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5662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2071256"/>
          </a:xfrm>
        </p:spPr>
        <p:txBody>
          <a:bodyPr>
            <a:normAutofit fontScale="90000"/>
          </a:bodyPr>
          <a:lstStyle/>
          <a:p>
            <a:r>
              <a:rPr lang="en-US" sz="4900" dirty="0" smtClean="0"/>
              <a:t>	</a:t>
            </a:r>
            <a:r>
              <a:rPr lang="en-US" sz="4900" u="sng" dirty="0" smtClean="0"/>
              <a:t>Leadership Styles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				- </a:t>
            </a:r>
            <a:r>
              <a:rPr lang="en-US" sz="4400" dirty="0" smtClean="0"/>
              <a:t>Delegating</a:t>
            </a:r>
            <a:r>
              <a:rPr lang="en-US" sz="4400" dirty="0"/>
              <a:t/>
            </a:r>
            <a:br>
              <a:rPr lang="en-US" sz="4400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2421081" y="2493818"/>
            <a:ext cx="7232073" cy="411480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375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 smtClean="0">
                <a:solidFill>
                  <a:schemeClr val="accent2"/>
                </a:solidFill>
              </a:rPr>
              <a:t>	</a:t>
            </a:r>
            <a:r>
              <a:rPr lang="en-US" sz="9600" dirty="0" smtClean="0">
                <a:solidFill>
                  <a:schemeClr val="accent2"/>
                </a:solidFill>
              </a:rPr>
              <a:t>The leader has the ability to rely on the other to independently complete their tasks.  Give the individual the goal, and let them take it from there. Occasionally touching-base to ensure everyone is on the same page.</a:t>
            </a:r>
            <a:r>
              <a:rPr lang="en-US" sz="4400" dirty="0" smtClean="0"/>
              <a:t/>
            </a:r>
            <a:br>
              <a:rPr lang="en-US" sz="4400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5015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705" y="195879"/>
            <a:ext cx="8503214" cy="6391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486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0525" y="197428"/>
            <a:ext cx="8596667" cy="716972"/>
          </a:xfrm>
        </p:spPr>
        <p:txBody>
          <a:bodyPr>
            <a:noAutofit/>
          </a:bodyPr>
          <a:lstStyle/>
          <a:p>
            <a:r>
              <a:rPr lang="en-US" sz="4400" u="sng" dirty="0" smtClean="0"/>
              <a:t>Discussion Questions</a:t>
            </a:r>
            <a:endParaRPr lang="en-US" sz="4400" u="sng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0525" y="914399"/>
            <a:ext cx="9921393" cy="5652655"/>
          </a:xfrm>
        </p:spPr>
        <p:txBody>
          <a:bodyPr>
            <a:noAutofit/>
          </a:bodyPr>
          <a:lstStyle/>
          <a:p>
            <a:pPr marL="228600" indent="-228600">
              <a:buAutoNum type="arabicPeriod"/>
            </a:pPr>
            <a:r>
              <a:rPr lang="en-US" sz="3500" dirty="0" smtClean="0">
                <a:solidFill>
                  <a:schemeClr val="accent2"/>
                </a:solidFill>
              </a:rPr>
              <a:t>What thoughts/ideas do you have on moving the concept of servant leadership to FRANCISCAN servant leadership? How would you explain it to someone else?</a:t>
            </a:r>
          </a:p>
          <a:p>
            <a:pPr marL="228600" indent="-228600">
              <a:buAutoNum type="arabicPeriod"/>
            </a:pPr>
            <a:r>
              <a:rPr lang="en-US" sz="3500" dirty="0" smtClean="0">
                <a:solidFill>
                  <a:schemeClr val="accent2"/>
                </a:solidFill>
              </a:rPr>
              <a:t>What qualities of servant leadership resonate with your life and ministries?</a:t>
            </a:r>
          </a:p>
          <a:p>
            <a:pPr marL="228600" indent="-228600">
              <a:buAutoNum type="arabicPeriod"/>
            </a:pPr>
            <a:r>
              <a:rPr lang="en-US" sz="3500" dirty="0" smtClean="0">
                <a:solidFill>
                  <a:schemeClr val="accent2"/>
                </a:solidFill>
              </a:rPr>
              <a:t>Being a leader can be scary for someone; what can you do to help them understand the value they would bring to a servant leader role? Describe the conversation.</a:t>
            </a:r>
            <a:endParaRPr lang="en-US" sz="3500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1647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746</TotalTime>
  <Words>747</Words>
  <Application>Microsoft Office PowerPoint</Application>
  <PresentationFormat>Widescreen</PresentationFormat>
  <Paragraphs>123</Paragraphs>
  <Slides>35</Slides>
  <Notes>35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0" baseType="lpstr">
      <vt:lpstr>Arial</vt:lpstr>
      <vt:lpstr>Calibri</vt:lpstr>
      <vt:lpstr>Trebuchet MS</vt:lpstr>
      <vt:lpstr>Wingdings 3</vt:lpstr>
      <vt:lpstr>Facet</vt:lpstr>
      <vt:lpstr>PowerPoint Presentation</vt:lpstr>
      <vt:lpstr>Servant         Leader</vt:lpstr>
      <vt:lpstr>Servant         </vt:lpstr>
      <vt:lpstr>         Leader</vt:lpstr>
      <vt:lpstr>Servant         </vt:lpstr>
      <vt:lpstr>         Leader</vt:lpstr>
      <vt:lpstr>Servant         Leader</vt:lpstr>
      <vt:lpstr>         Leader</vt:lpstr>
      <vt:lpstr>Servant         Leader</vt:lpstr>
      <vt:lpstr>What are some of the reasons we fear leadership roles?</vt:lpstr>
      <vt:lpstr>What are some of the reasons we fear leadership roles?</vt:lpstr>
      <vt:lpstr>What are some of the reasons we fear leadership roles?</vt:lpstr>
      <vt:lpstr>  WHAT IS YOUR GIFT?    My gift is:_________________ </vt:lpstr>
      <vt:lpstr>What is Servant Leadership?</vt:lpstr>
      <vt:lpstr>What is Servant Leadership?</vt:lpstr>
      <vt:lpstr>Leaders inspire us to be more than we think we can be.</vt:lpstr>
      <vt:lpstr>Matthew 20:27-28</vt:lpstr>
      <vt:lpstr>Testament of St. Francis</vt:lpstr>
      <vt:lpstr>Rule of Clare</vt:lpstr>
      <vt:lpstr>PowerPoint Presentation</vt:lpstr>
      <vt:lpstr>PowerPoint Presentation</vt:lpstr>
      <vt:lpstr>I, by the grace of God, renew my baptismal promises and consecrate myself to the service of His kingdom. Rite of Profession to OFS </vt:lpstr>
      <vt:lpstr>John 13: 4-16</vt:lpstr>
      <vt:lpstr>He got up from table, removed his outer garment …and began to wash the disciples feet and to wipe them with the towel he was wearing.</vt:lpstr>
      <vt:lpstr>He got up from table, removed his outer garment …and began to wash the disciples feet and to wipe them with the towel he was wearing.</vt:lpstr>
      <vt:lpstr>He got up from table, removed his outer garment …and began to wash the disciples feet and to wipe them with the towel he was wearing.</vt:lpstr>
      <vt:lpstr>Are you called? YES!</vt:lpstr>
      <vt:lpstr>RELATIONSHIPS: Easy-Peazy?</vt:lpstr>
      <vt:lpstr> Leadership Styles   - Directing     - Coaching        - Supporting           - Delegating  </vt:lpstr>
      <vt:lpstr> Leadership Styles      - Directing   </vt:lpstr>
      <vt:lpstr> Leadership Styles      - Coaching   </vt:lpstr>
      <vt:lpstr> Leadership Styles      - Supporting   </vt:lpstr>
      <vt:lpstr> Leadership Styles      - Delegating   </vt:lpstr>
      <vt:lpstr>PowerPoint Presentation</vt:lpstr>
      <vt:lpstr>Discussion Questions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fmillerii</dc:creator>
  <cp:lastModifiedBy>Miller,Frank</cp:lastModifiedBy>
  <cp:revision>50</cp:revision>
  <cp:lastPrinted>2015-03-20T21:10:00Z</cp:lastPrinted>
  <dcterms:created xsi:type="dcterms:W3CDTF">2014-12-13T02:53:36Z</dcterms:created>
  <dcterms:modified xsi:type="dcterms:W3CDTF">2015-03-21T00:02:20Z</dcterms:modified>
</cp:coreProperties>
</file>